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4" r:id="rId1"/>
    <p:sldMasterId id="2147483648" r:id="rId2"/>
  </p:sldMasterIdLst>
  <p:sldIdLst>
    <p:sldId id="256" r:id="rId3"/>
    <p:sldId id="268" r:id="rId4"/>
    <p:sldId id="257" r:id="rId5"/>
    <p:sldId id="258" r:id="rId6"/>
    <p:sldId id="259" r:id="rId7"/>
    <p:sldId id="267" r:id="rId8"/>
    <p:sldId id="260" r:id="rId9"/>
    <p:sldId id="261" r:id="rId10"/>
    <p:sldId id="262" r:id="rId11"/>
    <p:sldId id="263" r:id="rId12"/>
    <p:sldId id="264" r:id="rId13"/>
    <p:sldId id="265" r:id="rId14"/>
    <p:sldId id="266"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284" r:id="rId57"/>
    <p:sldId id="285" r:id="rId58"/>
    <p:sldId id="286" r:id="rId59"/>
    <p:sldId id="287" r:id="rId60"/>
  </p:sldIdLst>
  <p:sldSz cx="12192000" cy="6858000"/>
  <p:notesSz cx="6858000" cy="9144000"/>
  <p:embeddedFontLst>
    <p:embeddedFont>
      <p:font typeface="Century Gothic" panose="020B0502020202020204" pitchFamily="34" charset="0"/>
      <p:regular r:id="rId61"/>
      <p:bold r:id="rId62"/>
      <p:italic r:id="rId63"/>
      <p:boldItalic r:id="rId64"/>
    </p:embeddedFont>
    <p:embeddedFont>
      <p:font typeface="Kepler Std" panose="0204060306070A060204" charset="0"/>
      <p:regular r:id="rId65"/>
      <p:bold r:id="rId66"/>
    </p:embeddedFont>
    <p:embeddedFont>
      <p:font typeface="Pathway Gothic One" panose="020B0604020202020204" charset="0"/>
      <p:regular r:id="rId67"/>
    </p:embeddedFont>
    <p:embeddedFont>
      <p:font typeface="Roboto" panose="02000000000000000000" pitchFamily="2" charset="0"/>
      <p:regular r:id="rId68"/>
      <p:bold r:id="rId69"/>
      <p:italic r:id="rId70"/>
      <p:boldItalic r:id="rId71"/>
    </p:embeddedFont>
    <p:embeddedFont>
      <p:font typeface="Wingdings 3" panose="05040102010807070707" pitchFamily="18" charset="2"/>
      <p:regular r:id="rId72"/>
    </p:embeddedFont>
  </p:embeddedFontLst>
  <p:custDataLst>
    <p:tags r:id="rId7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9A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4" d="100"/>
          <a:sy n="94" d="100"/>
        </p:scale>
        <p:origin x="66"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6.fntdata"/><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5.fntdata"/><Relationship Id="rId73"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cNvSpPr>
            <a:spLocks noGrp="1"/>
          </p:cNvSpPr>
          <p:nvPr>
            <p:ph idx="1" hasCustomPrompt="1"/>
          </p:nvPr>
        </p:nvSpPr>
        <p:spPr>
          <a:xfrm>
            <a:off x="838200" y="1280161"/>
            <a:ext cx="10515600" cy="4812729"/>
          </a:xfrm>
          <a:effectLst/>
        </p:spPr>
        <p:txBody>
          <a:bodyPr>
            <a:normAutofit/>
          </a:bodyPr>
          <a:lstStyle>
            <a:lvl1pPr>
              <a:defRPr baseline="0">
                <a:latin typeface="Roboto" panose="02000000000000000000" pitchFamily="2" charset="0"/>
              </a:defRPr>
            </a:lvl1pPr>
            <a:lvl2pPr>
              <a:defRPr baseline="0">
                <a:latin typeface="Roboto" panose="02000000000000000000" pitchFamily="2" charset="0"/>
              </a:defRPr>
            </a:lvl2pPr>
            <a:lvl3pPr>
              <a:defRPr baseline="0">
                <a:latin typeface="Roboto" panose="02000000000000000000" pitchFamily="2" charset="0"/>
              </a:defRPr>
            </a:lvl3pPr>
            <a:lvl4pPr>
              <a:defRPr baseline="0">
                <a:latin typeface="Roboto" panose="02000000000000000000" pitchFamily="2" charset="0"/>
              </a:defRPr>
            </a:lvl4pPr>
            <a:lvl5pPr>
              <a:defRPr baseline="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roduct"/>
          <p:cNvSpPr>
            <a:spLocks noGrp="1"/>
          </p:cNvSpPr>
          <p:nvPr>
            <p:ph type="body" sz="quarter" idx="12" hasCustomPrompt="1"/>
          </p:nvPr>
        </p:nvSpPr>
        <p:spPr>
          <a:xfrm>
            <a:off x="391094" y="6294040"/>
            <a:ext cx="3666556" cy="278210"/>
          </a:xfrm>
        </p:spPr>
        <p:txBody>
          <a:bodyPr lIns="0" tIns="0" rIns="0" bIns="0" anchor="ctr" anchorCtr="0">
            <a:normAutofit/>
          </a:bodyPr>
          <a:lstStyle>
            <a:lvl1pPr marL="0" indent="0">
              <a:buNone/>
              <a:defRPr sz="1600" b="0" cap="all" spc="70" baseline="0">
                <a:solidFill>
                  <a:schemeClr val="tx2">
                    <a:lumMod val="60000"/>
                    <a:lumOff val="40000"/>
                  </a:schemeClr>
                </a:solidFill>
                <a:latin typeface="Pathway Gothic One" panose="02000506050000020004" pitchFamily="2" charset="0"/>
                <a:ea typeface="Coo Hew" pitchFamily="2" charset="0"/>
              </a:defRPr>
            </a:lvl1pPr>
          </a:lstStyle>
          <a:p>
            <a:pPr lvl="0"/>
            <a:r>
              <a:rPr lang="en-US"/>
              <a:t>PRODUCT</a:t>
            </a:r>
          </a:p>
        </p:txBody>
      </p:sp>
      <p:sp>
        <p:nvSpPr>
          <p:cNvPr id="7" name="Title"/>
          <p:cNvSpPr>
            <a:spLocks noGrp="1"/>
          </p:cNvSpPr>
          <p:nvPr>
            <p:ph type="title" hasCustomPrompt="1"/>
          </p:nvPr>
        </p:nvSpPr>
        <p:spPr>
          <a:xfrm>
            <a:off x="838200" y="300505"/>
            <a:ext cx="10515599" cy="979656"/>
          </a:xfrm>
          <a:prstGeom prst="rect">
            <a:avLst/>
          </a:prstGeom>
        </p:spPr>
        <p:txBody>
          <a:bodyPr anchor="ctr" anchorCtr="0">
            <a:normAutofit/>
          </a:bodyPr>
          <a:lstStyle>
            <a:lvl1pPr>
              <a:defRPr sz="4800" cap="none" normalizeH="0" baseline="0"/>
            </a:lvl1pPr>
          </a:lstStyle>
          <a:p>
            <a:r>
              <a:rPr lang="en-US"/>
              <a:t>Click to Edit Master Title Style</a:t>
            </a:r>
          </a:p>
        </p:txBody>
      </p:sp>
    </p:spTree>
    <p:extLst>
      <p:ext uri="{BB962C8B-B14F-4D97-AF65-F5344CB8AC3E}">
        <p14:creationId xmlns:p14="http://schemas.microsoft.com/office/powerpoint/2010/main" val="319788072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653104" y="6391838"/>
            <a:ext cx="990599" cy="304799"/>
          </a:xfrm>
          <a:prstGeom prst="rect">
            <a:avLst/>
          </a:prstGeom>
        </p:spPr>
        <p:txBody>
          <a:bodyPr/>
          <a:lstStyle/>
          <a:p>
            <a:fld id="{7C8D7E02-BCB8-4D50-A234-369438C08659}" type="datetimeFigureOut">
              <a:rPr lang="en-US"/>
              <a:t>4/29/2021</a:t>
            </a:fld>
            <a:endParaRPr lang="en-US" dirty="0"/>
          </a:p>
        </p:txBody>
      </p:sp>
      <p:sp>
        <p:nvSpPr>
          <p:cNvPr id="3" name="Footer Placeholder 2"/>
          <p:cNvSpPr>
            <a:spLocks noGrp="1"/>
          </p:cNvSpPr>
          <p:nvPr>
            <p:ph type="ftr" sz="quarter" idx="11"/>
          </p:nvPr>
        </p:nvSpPr>
        <p:spPr>
          <a:xfrm>
            <a:off x="561110" y="6391838"/>
            <a:ext cx="3859795" cy="304801"/>
          </a:xfrm>
          <a:prstGeom prst="rect">
            <a:avLst/>
          </a:prstGeom>
        </p:spPr>
        <p:txBody>
          <a:bodyPr/>
          <a:lstStyle/>
          <a:p>
            <a:endParaRPr lang="en-US" dirty="0"/>
          </a:p>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a:xfrm>
            <a:off x="10352540" y="295729"/>
            <a:ext cx="838199" cy="767687"/>
          </a:xfrm>
          <a:prstGeom prst="rect">
            <a:avLst/>
          </a:prstGeom>
        </p:spPr>
        <p:txBody>
          <a:bodyPr/>
          <a:lstStyle/>
          <a:p>
            <a:fld id="{D57F1E4F-1CFF-5643-939E-217C01CDF565}" type="slidenum">
              <a:rPr lang="en-US"/>
              <a:t>‹#›</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838200" y="300505"/>
            <a:ext cx="10515599" cy="979656"/>
          </a:xfrm>
          <a:prstGeom prst="rect">
            <a:avLst/>
          </a:prstGeom>
        </p:spPr>
        <p:txBody>
          <a:bodyPr anchor="ctr" anchorCtr="0">
            <a:normAutofit/>
          </a:bodyPr>
          <a:lstStyle>
            <a:lvl1pPr>
              <a:defRPr sz="4800" cap="none" normalizeH="0" baseline="0"/>
            </a:lvl1pPr>
          </a:lstStyle>
          <a:p>
            <a:r>
              <a:rPr lang="en-US"/>
              <a:t>Click to Edit Master Title Style</a:t>
            </a:r>
          </a:p>
        </p:txBody>
      </p:sp>
      <p:sp>
        <p:nvSpPr>
          <p:cNvPr id="6" name="Content"/>
          <p:cNvSpPr>
            <a:spLocks noGrp="1"/>
          </p:cNvSpPr>
          <p:nvPr>
            <p:ph type="pic" sz="quarter" idx="10"/>
          </p:nvPr>
        </p:nvSpPr>
        <p:spPr>
          <a:xfrm>
            <a:off x="182880" y="1280160"/>
            <a:ext cx="11695176" cy="5013880"/>
          </a:xfrm>
        </p:spPr>
        <p:txBody>
          <a:bodyPr/>
          <a:lstStyle>
            <a:lvl1pPr marL="0" indent="0">
              <a:buNone/>
              <a:defRPr/>
            </a:lvl1pPr>
          </a:lstStyle>
          <a:p>
            <a:r>
              <a:rPr lang="en-US" dirty="0"/>
              <a:t>Click icon to add picture</a:t>
            </a:r>
          </a:p>
        </p:txBody>
      </p:sp>
      <p:sp>
        <p:nvSpPr>
          <p:cNvPr id="5" name="Product"/>
          <p:cNvSpPr>
            <a:spLocks noGrp="1"/>
          </p:cNvSpPr>
          <p:nvPr>
            <p:ph type="body" sz="quarter" idx="12" hasCustomPrompt="1"/>
          </p:nvPr>
        </p:nvSpPr>
        <p:spPr>
          <a:xfrm>
            <a:off x="391094" y="6294040"/>
            <a:ext cx="3666556" cy="278210"/>
          </a:xfrm>
        </p:spPr>
        <p:txBody>
          <a:bodyPr lIns="0" tIns="0" rIns="0" bIns="0" anchor="ctr" anchorCtr="0">
            <a:normAutofit/>
          </a:bodyPr>
          <a:lstStyle>
            <a:lvl1pPr marL="0" indent="0">
              <a:buNone/>
              <a:defRPr sz="1600" b="0" cap="all" spc="70" baseline="0">
                <a:solidFill>
                  <a:schemeClr val="tx2">
                    <a:lumMod val="60000"/>
                    <a:lumOff val="40000"/>
                  </a:schemeClr>
                </a:solidFill>
                <a:latin typeface="Pathway Gothic One" panose="02000506050000020004" pitchFamily="2" charset="0"/>
                <a:ea typeface="Coo Hew" pitchFamily="2" charset="0"/>
              </a:defRPr>
            </a:lvl1pPr>
          </a:lstStyle>
          <a:p>
            <a:pPr lvl="0"/>
            <a:r>
              <a:rPr lang="en-US"/>
              <a:t>PRODUCT</a:t>
            </a:r>
          </a:p>
        </p:txBody>
      </p:sp>
    </p:spTree>
    <p:extLst>
      <p:ext uri="{BB962C8B-B14F-4D97-AF65-F5344CB8AC3E}">
        <p14:creationId xmlns:p14="http://schemas.microsoft.com/office/powerpoint/2010/main" val="253980924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280161"/>
            <a:ext cx="5181600" cy="489680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cNvSpPr>
            <a:spLocks noGrp="1"/>
          </p:cNvSpPr>
          <p:nvPr>
            <p:ph sz="half" idx="2"/>
          </p:nvPr>
        </p:nvSpPr>
        <p:spPr>
          <a:xfrm>
            <a:off x="6172200" y="1280161"/>
            <a:ext cx="5181600" cy="489680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oduct"/>
          <p:cNvSpPr txBox="1"/>
          <p:nvPr userDrawn="1"/>
        </p:nvSpPr>
        <p:spPr>
          <a:xfrm>
            <a:off x="391094" y="6294040"/>
            <a:ext cx="3474323" cy="221836"/>
          </a:xfrm>
          <a:prstGeom prst="rect">
            <a:avLst/>
          </a:prstGeom>
        </p:spPr>
        <p:txBody>
          <a:bodyPr lIns="0" tIns="0" rIns="0" bIns="0" anchor="ctr" anchorCtr="0">
            <a:noAutofit/>
          </a:bodyPr>
          <a:lstStyle>
            <a:lvl1pPr marL="0" indent="0" algn="l" defTabSz="914400" rtl="0" eaLnBrk="1" latinLnBrk="0" hangingPunct="1">
              <a:lnSpc>
                <a:spcPct val="90000"/>
              </a:lnSpc>
              <a:spcBef>
                <a:spcPts val="1000"/>
              </a:spcBef>
              <a:buFontTx/>
              <a:buNone/>
              <a:defRPr sz="1400" b="0" kern="1200">
                <a:solidFill>
                  <a:srgbClr val="898989"/>
                </a:solidFill>
                <a:latin typeface="Coo Hew" pitchFamily="2" charset="0"/>
                <a:ea typeface="Coo Hew" pitchFamily="2" charset="0"/>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Swis721 Cn BT" panose="020B0506020202030204" pitchFamily="34" charset="0"/>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Swis721 Cn BT" panose="020B0506020202030204" pitchFamily="34" charset="0"/>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Swis721 Cn BT" panose="020B0506020202030204" pitchFamily="34" charset="0"/>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Swis721 Cn BT"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spc="70" baseline="0" dirty="0">
                <a:latin typeface="Pathway Gothic One" panose="02000506050000020004" pitchFamily="2" charset="0"/>
              </a:rPr>
              <a:t>PRODUCT</a:t>
            </a:r>
          </a:p>
        </p:txBody>
      </p:sp>
      <p:sp>
        <p:nvSpPr>
          <p:cNvPr id="6" name="Title"/>
          <p:cNvSpPr>
            <a:spLocks noGrp="1"/>
          </p:cNvSpPr>
          <p:nvPr>
            <p:ph type="title" hasCustomPrompt="1"/>
          </p:nvPr>
        </p:nvSpPr>
        <p:spPr>
          <a:xfrm>
            <a:off x="838200" y="300505"/>
            <a:ext cx="10515599" cy="979656"/>
          </a:xfrm>
          <a:prstGeom prst="rect">
            <a:avLst/>
          </a:prstGeom>
        </p:spPr>
        <p:txBody>
          <a:bodyPr anchor="ctr" anchorCtr="0">
            <a:normAutofit/>
          </a:bodyPr>
          <a:lstStyle>
            <a:lvl1pPr>
              <a:defRPr sz="4800" cap="none" normalizeH="0" baseline="0"/>
            </a:lvl1pPr>
          </a:lstStyle>
          <a:p>
            <a:r>
              <a:rPr lang="en-US"/>
              <a:t>Click to Edit Master Title Style</a:t>
            </a:r>
          </a:p>
        </p:txBody>
      </p:sp>
    </p:spTree>
    <p:extLst>
      <p:ext uri="{BB962C8B-B14F-4D97-AF65-F5344CB8AC3E}">
        <p14:creationId xmlns:p14="http://schemas.microsoft.com/office/powerpoint/2010/main" val="355478591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6" name="Content"/>
          <p:cNvSpPr>
            <a:spLocks noGrp="1"/>
          </p:cNvSpPr>
          <p:nvPr>
            <p:ph type="pic" sz="quarter" idx="10"/>
          </p:nvPr>
        </p:nvSpPr>
        <p:spPr>
          <a:xfrm>
            <a:off x="0" y="-19050"/>
            <a:ext cx="12192000" cy="6877050"/>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97218953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Bumper Slide">
    <p:spTree>
      <p:nvGrpSpPr>
        <p:cNvPr id="1" name=""/>
        <p:cNvGrpSpPr/>
        <p:nvPr/>
      </p:nvGrpSpPr>
      <p:grpSpPr>
        <a:xfrm>
          <a:off x="0" y="0"/>
          <a:ext cx="0" cy="0"/>
          <a:chOff x="0" y="0"/>
          <a:chExt cx="0" cy="0"/>
        </a:xfrm>
      </p:grpSpPr>
      <p:pic>
        <p:nvPicPr>
          <p:cNvPr id="4" name="Picture 3" descr="A person with his hand on his chin looking at a screen&#10;&#10;Description automatically generated with low confidence"/>
          <p:cNvPicPr>
            <a:picLocks noChangeAspect="1"/>
          </p:cNvPicPr>
          <p:nvPr userDrawn="1"/>
        </p:nvPicPr>
        <p:blipFill>
          <a:blip r:embed="rId2"/>
          <a:srcRect/>
          <a:stretch>
            <a:fillRect/>
          </a:stretch>
        </p:blipFill>
        <p:spPr>
          <a:xfrm>
            <a:off x="3300247" y="1501684"/>
            <a:ext cx="6402984" cy="4272837"/>
          </a:xfrm>
          <a:prstGeom prst="rect">
            <a:avLst/>
          </a:prstGeom>
        </p:spPr>
      </p:pic>
      <p:sp>
        <p:nvSpPr>
          <p:cNvPr id="7" name="Title"/>
          <p:cNvSpPr>
            <a:spLocks noGrp="1"/>
          </p:cNvSpPr>
          <p:nvPr>
            <p:ph type="title" hasCustomPrompt="1"/>
          </p:nvPr>
        </p:nvSpPr>
        <p:spPr>
          <a:xfrm>
            <a:off x="838200" y="300505"/>
            <a:ext cx="10515599" cy="979656"/>
          </a:xfrm>
          <a:prstGeom prst="rect">
            <a:avLst/>
          </a:prstGeom>
        </p:spPr>
        <p:txBody>
          <a:bodyPr anchor="ctr" anchorCtr="0">
            <a:normAutofit/>
          </a:bodyPr>
          <a:lstStyle>
            <a:lvl1pPr>
              <a:defRPr sz="4800" cap="none" normalizeH="0" baseline="0"/>
            </a:lvl1pPr>
          </a:lstStyle>
          <a:p>
            <a:r>
              <a:rPr lang="en-US"/>
              <a:t>Click to Add Video Titles</a:t>
            </a:r>
          </a:p>
        </p:txBody>
      </p:sp>
      <p:sp>
        <p:nvSpPr>
          <p:cNvPr id="2" name="TextBox 1"/>
          <p:cNvSpPr txBox="1"/>
          <p:nvPr userDrawn="1"/>
        </p:nvSpPr>
        <p:spPr>
          <a:xfrm>
            <a:off x="296500" y="6288784"/>
            <a:ext cx="1919115" cy="313932"/>
          </a:xfrm>
          <a:prstGeom prst="rect">
            <a:avLst/>
          </a:prstGeom>
          <a:noFill/>
        </p:spPr>
        <p:txBody>
          <a:bodyPr wrap="none" rtlCol="0">
            <a:spAutoFit/>
          </a:bodyPr>
          <a:lstStyle/>
          <a:p>
            <a:pPr marL="0" marR="0" lvl="0" indent="0" algn="l" defTabSz="914400" rtl="0" eaLnBrk="1" fontAlgn="auto" latinLnBrk="0" hangingPunct="1">
              <a:lnSpc>
                <a:spcPct val="90000"/>
              </a:lnSpc>
              <a:spcBef>
                <a:spcPts val="1000"/>
              </a:spcBef>
              <a:spcAft>
                <a:spcPct val="0"/>
              </a:spcAft>
              <a:buClrTx/>
              <a:buSzTx/>
              <a:buFontTx/>
              <a:buNone/>
              <a:defRPr/>
            </a:pPr>
            <a:r>
              <a:rPr lang="en-US" sz="1600" dirty="0">
                <a:solidFill>
                  <a:srgbClr val="8E9AA7"/>
                </a:solidFill>
                <a:latin typeface="Pathway Gothic One" panose="020B0604020202020204" charset="0"/>
              </a:rPr>
              <a:t>TESTOUT CYBERDEFENSE PRO</a:t>
            </a:r>
          </a:p>
        </p:txBody>
      </p:sp>
    </p:spTree>
    <p:extLst>
      <p:ext uri="{BB962C8B-B14F-4D97-AF65-F5344CB8AC3E}">
        <p14:creationId xmlns:p14="http://schemas.microsoft.com/office/powerpoint/2010/main" val="18169660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erson with his hand on his chin looking at a screen&#10;&#10;Description automatically generated with low confidence"/>
          <p:cNvPicPr>
            <a:picLocks noChangeAspect="1"/>
          </p:cNvPicPr>
          <p:nvPr userDrawn="1"/>
        </p:nvPicPr>
        <p:blipFill>
          <a:blip r:embed="rId3"/>
          <a:srcRect/>
          <a:stretch>
            <a:fillRect/>
          </a:stretch>
        </p:blipFill>
        <p:spPr>
          <a:xfrm>
            <a:off x="3195226" y="-10758"/>
            <a:ext cx="10276934" cy="6868758"/>
          </a:xfrm>
          <a:prstGeom prst="rect">
            <a:avLst/>
          </a:prstGeom>
        </p:spPr>
      </p:pic>
      <p:sp>
        <p:nvSpPr>
          <p:cNvPr id="2" name="Shape"/>
          <p:cNvSpPr/>
          <p:nvPr/>
        </p:nvSpPr>
        <p:spPr>
          <a:xfrm>
            <a:off x="0" y="1"/>
            <a:ext cx="4506012" cy="6858000"/>
          </a:xfrm>
          <a:prstGeom prst="rect">
            <a:avLst/>
          </a:prstGeom>
          <a:solidFill>
            <a:srgbClr val="333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58" rtl="0" eaLnBrk="1" fontAlgn="auto"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dirty="0">
              <a:ln>
                <a:noFill/>
              </a:ln>
              <a:solidFill>
                <a:prstClr val="white"/>
              </a:solidFill>
              <a:effectLst/>
              <a:uLnTx/>
              <a:uFillTx/>
              <a:latin typeface="Roboto"/>
              <a:ea typeface="+mn-ea"/>
              <a:cs typeface="+mn-cs"/>
            </a:endParaRPr>
          </a:p>
        </p:txBody>
      </p:sp>
      <p:sp>
        <p:nvSpPr>
          <p:cNvPr id="7" name="Title"/>
          <p:cNvSpPr>
            <a:spLocks noGrp="1"/>
          </p:cNvSpPr>
          <p:nvPr>
            <p:ph type="ctrTitle" hasCustomPrompt="1"/>
            <p:custDataLst>
              <p:tags r:id="rId1"/>
            </p:custDataLst>
          </p:nvPr>
        </p:nvSpPr>
        <p:spPr>
          <a:xfrm>
            <a:off x="391093" y="1368557"/>
            <a:ext cx="3666557" cy="4120888"/>
          </a:xfrm>
          <a:prstGeom prst="rect">
            <a:avLst/>
          </a:prstGeom>
          <a:effectLst/>
        </p:spPr>
        <p:txBody>
          <a:bodyPr lIns="0" tIns="0" rIns="0" bIns="0" anchor="t" anchorCtr="0">
            <a:noAutofit/>
          </a:bodyPr>
          <a:lstStyle>
            <a:lvl1pPr algn="l">
              <a:defRPr sz="5000" baseline="0">
                <a:solidFill>
                  <a:schemeClr val="bg1"/>
                </a:solidFill>
                <a:latin typeface="Kepler Std" panose="0204060306070A060204" pitchFamily="18" charset="0"/>
              </a:defRPr>
            </a:lvl1pPr>
          </a:lstStyle>
          <a:p>
            <a:pPr>
              <a:lnSpc>
                <a:spcPct val="70000"/>
              </a:lnSpc>
            </a:pPr>
            <a:r>
              <a:rPr lang="en-US">
                <a:solidFill>
                  <a:schemeClr val="bg1"/>
                </a:solidFill>
              </a:rPr>
              <a:t>Title</a:t>
            </a:r>
            <a:endParaRPr lang="en-US" sz="12000" b="1">
              <a:solidFill>
                <a:schemeClr val="bg1"/>
              </a:solidFill>
            </a:endParaRPr>
          </a:p>
        </p:txBody>
      </p:sp>
      <p:sp>
        <p:nvSpPr>
          <p:cNvPr id="16" name="Index"/>
          <p:cNvSpPr>
            <a:spLocks noGrp="1"/>
          </p:cNvSpPr>
          <p:nvPr>
            <p:ph type="body" sz="quarter" idx="10" hasCustomPrompt="1"/>
          </p:nvPr>
        </p:nvSpPr>
        <p:spPr>
          <a:xfrm>
            <a:off x="391095" y="416187"/>
            <a:ext cx="581494" cy="479163"/>
          </a:xfrm>
          <a:ln w="12700">
            <a:solidFill>
              <a:schemeClr val="tx2">
                <a:lumMod val="60000"/>
                <a:lumOff val="40000"/>
              </a:schemeClr>
            </a:solidFill>
          </a:ln>
        </p:spPr>
        <p:txBody>
          <a:bodyPr lIns="91440" tIns="182880" rIns="91440" bIns="182880" anchor="ctr" anchorCtr="0">
            <a:noAutofit/>
          </a:bodyPr>
          <a:lstStyle>
            <a:lvl1pPr marL="0" indent="0" algn="ctr">
              <a:buNone/>
              <a:defRPr sz="1600" b="1">
                <a:solidFill>
                  <a:schemeClr val="bg1"/>
                </a:solidFill>
                <a:latin typeface="Kepler Std" panose="0204060306070A060204" pitchFamily="18" charset="0"/>
              </a:defRPr>
            </a:lvl1pPr>
          </a:lstStyle>
          <a:p>
            <a:pPr lvl="0"/>
            <a:r>
              <a:rPr lang="en-US"/>
              <a:t>Index</a:t>
            </a:r>
          </a:p>
        </p:txBody>
      </p:sp>
      <p:sp>
        <p:nvSpPr>
          <p:cNvPr id="3" name="Module"/>
          <p:cNvSpPr>
            <a:spLocks noGrp="1"/>
          </p:cNvSpPr>
          <p:nvPr>
            <p:ph type="body" sz="quarter" idx="11" hasCustomPrompt="1"/>
          </p:nvPr>
        </p:nvSpPr>
        <p:spPr>
          <a:xfrm>
            <a:off x="1088966" y="420890"/>
            <a:ext cx="2968683" cy="474460"/>
          </a:xfrm>
        </p:spPr>
        <p:txBody>
          <a:bodyPr lIns="0" tIns="0" rIns="0" bIns="0" anchor="ctr" anchorCtr="0">
            <a:noAutofit/>
          </a:bodyPr>
          <a:lstStyle>
            <a:lvl1pPr marL="0" indent="0" algn="l">
              <a:lnSpc>
                <a:spcPct val="80000"/>
              </a:lnSpc>
              <a:buNone/>
              <a:defRPr sz="1800" cap="all" spc="70" baseline="0">
                <a:solidFill>
                  <a:srgbClr val="FCBA33"/>
                </a:solidFill>
                <a:latin typeface="Pathway Gothic One" panose="02000506050000020004" pitchFamily="2" charset="0"/>
                <a:ea typeface="Coo Hew" pitchFamily="2" charset="0"/>
              </a:defRPr>
            </a:lvl1pPr>
          </a:lstStyle>
          <a:p>
            <a:pPr lvl="0"/>
            <a:r>
              <a:rPr lang="en-US"/>
              <a:t>MODULE</a:t>
            </a:r>
          </a:p>
        </p:txBody>
      </p:sp>
      <p:sp>
        <p:nvSpPr>
          <p:cNvPr id="4" name="Product"/>
          <p:cNvSpPr>
            <a:spLocks noGrp="1"/>
          </p:cNvSpPr>
          <p:nvPr>
            <p:ph type="body" sz="quarter" idx="12" hasCustomPrompt="1"/>
          </p:nvPr>
        </p:nvSpPr>
        <p:spPr>
          <a:xfrm>
            <a:off x="391094" y="6294040"/>
            <a:ext cx="3666556" cy="278210"/>
          </a:xfrm>
        </p:spPr>
        <p:txBody>
          <a:bodyPr lIns="0" tIns="0" rIns="0" bIns="0" anchor="ctr" anchorCtr="0">
            <a:normAutofit/>
          </a:bodyPr>
          <a:lstStyle>
            <a:lvl1pPr marL="0" indent="0">
              <a:buNone/>
              <a:defRPr sz="1600" b="0" cap="all" spc="70" baseline="0">
                <a:solidFill>
                  <a:schemeClr val="tx2">
                    <a:lumMod val="60000"/>
                    <a:lumOff val="40000"/>
                  </a:schemeClr>
                </a:solidFill>
                <a:latin typeface="Pathway Gothic One" panose="02000506050000020004" pitchFamily="2" charset="0"/>
                <a:ea typeface="Coo Hew" pitchFamily="2" charset="0"/>
              </a:defRPr>
            </a:lvl1pPr>
          </a:lstStyle>
          <a:p>
            <a:pPr lvl="0"/>
            <a:r>
              <a:rPr lang="en-US"/>
              <a:t>PRODUCT</a:t>
            </a:r>
          </a:p>
        </p:txBody>
      </p:sp>
    </p:spTree>
    <p:extLst>
      <p:ext uri="{BB962C8B-B14F-4D97-AF65-F5344CB8AC3E}">
        <p14:creationId xmlns:p14="http://schemas.microsoft.com/office/powerpoint/2010/main" val="156641894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icture Slide">
    <p:spTree>
      <p:nvGrpSpPr>
        <p:cNvPr id="1" name=""/>
        <p:cNvGrpSpPr/>
        <p:nvPr/>
      </p:nvGrpSpPr>
      <p:grpSpPr>
        <a:xfrm>
          <a:off x="0" y="0"/>
          <a:ext cx="0" cy="0"/>
          <a:chOff x="0" y="0"/>
          <a:chExt cx="0" cy="0"/>
        </a:xfrm>
      </p:grpSpPr>
      <p:sp>
        <p:nvSpPr>
          <p:cNvPr id="2" name="Title"/>
          <p:cNvSpPr>
            <a:spLocks noGrp="1"/>
          </p:cNvSpPr>
          <p:nvPr>
            <p:ph type="title"/>
          </p:nvPr>
        </p:nvSpPr>
        <p:spPr>
          <a:xfrm>
            <a:off x="606314" y="75534"/>
            <a:ext cx="9113758" cy="719994"/>
          </a:xfrm>
          <a:prstGeom prst="rect">
            <a:avLst/>
          </a:prstGeom>
        </p:spPr>
        <p:txBody>
          <a:bodyPr anchor="b">
            <a:normAutofit/>
          </a:bodyPr>
          <a:lstStyle>
            <a:lvl1pPr algn="l">
              <a:defRPr sz="2400" b="0" cap="none" spc="0">
                <a:ln w="0"/>
                <a:solidFill>
                  <a:schemeClr val="tx1"/>
                </a:solidFill>
                <a:effectLst>
                  <a:outerShdw blurRad="38100" dist="19050" dir="2700000" algn="tl" rotWithShape="0">
                    <a:schemeClr val="dk1">
                      <a:alpha val="40000"/>
                    </a:schemeClr>
                  </a:outerShdw>
                </a:effectLst>
              </a:defRPr>
            </a:lvl1pPr>
          </a:lstStyle>
          <a:p>
            <a:r>
              <a:rPr lang="en-US"/>
              <a:t>Click to edit Master title style</a:t>
            </a:r>
          </a:p>
        </p:txBody>
      </p:sp>
      <p:sp>
        <p:nvSpPr>
          <p:cNvPr id="3" name="Content"/>
          <p:cNvSpPr>
            <a:spLocks noGrp="1" noChangeAspect="1"/>
          </p:cNvSpPr>
          <p:nvPr>
            <p:ph type="pic" idx="1"/>
          </p:nvPr>
        </p:nvSpPr>
        <p:spPr>
          <a:xfrm>
            <a:off x="134789" y="969265"/>
            <a:ext cx="11887930" cy="539129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Product"/>
          <p:cNvSpPr>
            <a:spLocks noGrp="1"/>
          </p:cNvSpPr>
          <p:nvPr>
            <p:ph type="body" sz="half" idx="2"/>
          </p:nvPr>
        </p:nvSpPr>
        <p:spPr>
          <a:xfrm>
            <a:off x="331994" y="6364288"/>
            <a:ext cx="8825658" cy="493712"/>
          </a:xfrm>
          <a:prstGeom prst="rect">
            <a:avLst/>
          </a:prstGeo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761413" cy="706964"/>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653104" y="6391838"/>
            <a:ext cx="990599" cy="304799"/>
          </a:xfrm>
          <a:prstGeom prst="rect">
            <a:avLst/>
          </a:prstGeom>
        </p:spPr>
        <p:txBody>
          <a:bodyPr/>
          <a:lstStyle/>
          <a:p>
            <a:fld id="{3BDB8791-F1B0-41E7-B7FD-A781E65C4266}" type="datetimeFigureOut">
              <a:rPr lang="en-US"/>
              <a:t>4/29/2021</a:t>
            </a:fld>
            <a:endParaRPr lang="en-US" dirty="0"/>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endParaRPr lang="en-US" dirty="0"/>
          </a:p>
          <a:p>
            <a:r>
              <a:rPr lang="en-US" dirty="0"/>
              <a:t>              </a:t>
            </a:r>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D57F1E4F-1CFF-5643-939E-217C01CDF565}" type="slidenum">
              <a:rPr lang="en-US"/>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761413" cy="706964"/>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a:prstGeom prst="rect">
            <a:avLst/>
          </a:prstGeo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a:prstGeom prst="rect">
            <a:avLst/>
          </a:prstGeo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a:prstGeom prst="rect">
            <a:avLst/>
          </a:prstGeo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653104" y="6391838"/>
            <a:ext cx="990599" cy="304799"/>
          </a:xfrm>
          <a:prstGeom prst="rect">
            <a:avLst/>
          </a:prstGeom>
        </p:spPr>
        <p:txBody>
          <a:bodyPr/>
          <a:lstStyle/>
          <a:p>
            <a:fld id="{5FDD63B2-E120-4ED8-B27B-C685F510A5FE}" type="datetimeFigureOut">
              <a:rPr lang="en-US"/>
              <a:t>4/29/2021</a:t>
            </a:fld>
            <a:endParaRPr lang="en-US" dirty="0"/>
          </a:p>
        </p:txBody>
      </p:sp>
      <p:sp>
        <p:nvSpPr>
          <p:cNvPr id="8" name="Footer Placeholder 7"/>
          <p:cNvSpPr>
            <a:spLocks noGrp="1"/>
          </p:cNvSpPr>
          <p:nvPr>
            <p:ph type="ftr" sz="quarter" idx="11"/>
          </p:nvPr>
        </p:nvSpPr>
        <p:spPr>
          <a:xfrm>
            <a:off x="561110" y="6391838"/>
            <a:ext cx="3859795" cy="304801"/>
          </a:xfrm>
          <a:prstGeom prst="rect">
            <a:avLst/>
          </a:prstGeom>
        </p:spPr>
        <p:txBody>
          <a:bodyPr/>
          <a:lstStyle/>
          <a:p>
            <a:endParaRPr lang="en-US" dirty="0"/>
          </a:p>
          <a:p>
            <a:r>
              <a:rPr lang="en-US" dirty="0"/>
              <a:t>              </a:t>
            </a:r>
          </a:p>
        </p:txBody>
      </p:sp>
      <p:sp>
        <p:nvSpPr>
          <p:cNvPr id="9" name="Slide Number Placeholder 8"/>
          <p:cNvSpPr>
            <a:spLocks noGrp="1"/>
          </p:cNvSpPr>
          <p:nvPr>
            <p:ph type="sldNum" sz="quarter" idx="12"/>
          </p:nvPr>
        </p:nvSpPr>
        <p:spPr>
          <a:xfrm>
            <a:off x="10352540" y="295729"/>
            <a:ext cx="838199" cy="767687"/>
          </a:xfrm>
          <a:prstGeom prst="rect">
            <a:avLst/>
          </a:prstGeom>
        </p:spPr>
        <p:txBody>
          <a:bodyPr/>
          <a:lstStyle/>
          <a:p>
            <a:fld id="{D57F1E4F-1CFF-5643-939E-217C01CDF565}" type="slidenum">
              <a:rPr lang="en-US"/>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3" name="Content"/>
          <p:cNvSpPr>
            <a:spLocks noGrp="1"/>
          </p:cNvSpPr>
          <p:nvPr>
            <p:ph type="body" idx="1"/>
            <p:custDataLst>
              <p:tags r:id="rId8"/>
            </p:custDataLst>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232407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8" r:id="rId3"/>
    <p:sldLayoutId id="2147483679" r:id="rId4"/>
    <p:sldLayoutId id="2147483680" r:id="rId5"/>
    <p:sldLayoutId id="2147483677" r:id="rId6"/>
  </p:sldLayoutIdLst>
  <p:transition/>
  <p:txStyles>
    <p:titleStyle>
      <a:lvl1pPr algn="l" defTabSz="914400" rtl="0" eaLnBrk="1" latinLnBrk="0" hangingPunct="1">
        <a:lnSpc>
          <a:spcPct val="90000"/>
        </a:lnSpc>
        <a:spcBef>
          <a:spcPct val="0"/>
        </a:spcBef>
        <a:buNone/>
        <a:defRPr sz="4400" b="1" kern="1200" baseline="0">
          <a:solidFill>
            <a:schemeClr val="tx1"/>
          </a:solidFill>
          <a:latin typeface="Kepler Std" panose="0204060306070A060204" pitchFamily="18" charset="0"/>
          <a:ea typeface="+mj-ea"/>
          <a:cs typeface="+mj-cs"/>
        </a:defRPr>
      </a:lvl1pPr>
    </p:titleStyle>
    <p:bodyStyle>
      <a:lvl1pPr marL="228600" indent="-228600" algn="l" defTabSz="914400" rtl="0" eaLnBrk="1" latinLnBrk="0" hangingPunct="1">
        <a:lnSpc>
          <a:spcPct val="90000"/>
        </a:lnSpc>
        <a:spcBef>
          <a:spcPts val="1000"/>
        </a:spcBef>
        <a:buFontTx/>
        <a:buBlip>
          <a:blip r:embed="rId10"/>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10"/>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10"/>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10"/>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10"/>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blipFill>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67" r:id="rId1"/>
    <p:sldLayoutId id="2147483652" r:id="rId2"/>
    <p:sldLayoutId id="2147483653" r:id="rId3"/>
    <p:sldLayoutId id="2147483655" r:id="rId4"/>
  </p:sldLayoutIdLst>
  <p:transition/>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209177" y="1368557"/>
            <a:ext cx="4485938" cy="4120888"/>
          </a:xfrm>
        </p:spPr>
        <p:txBody>
          <a:bodyPr/>
          <a:lstStyle/>
          <a:p>
            <a:r>
              <a:rPr lang="en-US" sz="4400" dirty="0"/>
              <a:t>Reconnaissance</a:t>
            </a:r>
          </a:p>
        </p:txBody>
      </p:sp>
      <p:sp>
        <p:nvSpPr>
          <p:cNvPr id="4" name="Module"/>
          <p:cNvSpPr>
            <a:spLocks noGrp="1"/>
          </p:cNvSpPr>
          <p:nvPr>
            <p:ph type="body" sz="quarter" idx="11" hasCustomPrompt="1"/>
          </p:nvPr>
        </p:nvSpPr>
        <p:spPr>
          <a:xfrm>
            <a:off x="209177" y="491800"/>
            <a:ext cx="2968683" cy="474460"/>
          </a:xfrm>
        </p:spPr>
        <p:txBody>
          <a:bodyPr/>
          <a:lstStyle/>
          <a:p>
            <a:r>
              <a:rPr lang="en-US" sz="4400" dirty="0"/>
              <a:t>Chapter 5</a:t>
            </a:r>
          </a:p>
        </p:txBody>
      </p:sp>
      <p:sp>
        <p:nvSpPr>
          <p:cNvPr id="5"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dirty="0"/>
              <a:t>TestOut CyberDefense Pro</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dirty="0"/>
              <a:t>Reconnaissance Processes</a:t>
            </a:r>
          </a:p>
        </p:txBody>
      </p:sp>
      <p:pic>
        <p:nvPicPr>
          <p:cNvPr id="5" name="New picture" descr="Active reconnaissance illustration: footprints. "/>
          <p:cNvPicPr/>
          <p:nvPr/>
        </p:nvPicPr>
        <p:blipFill>
          <a:blip r:embed="rId2"/>
          <a:srcRect/>
          <a:stretch>
            <a:fillRect/>
          </a:stretch>
        </p:blipFill>
        <p:spPr>
          <a:xfrm>
            <a:off x="1579118" y="1280160"/>
            <a:ext cx="8902700" cy="5013880"/>
          </a:xfrm>
          <a:prstGeom prst="rect">
            <a:avLst/>
          </a:prstGeom>
          <a:ln>
            <a:solidFill>
              <a:schemeClr val="tx2">
                <a:lumMod val="60000"/>
                <a:lumOff val="40000"/>
              </a:schemeClr>
            </a:solidFill>
          </a:ln>
        </p:spPr>
      </p:pic>
      <p:sp>
        <p:nvSpPr>
          <p:cNvPr id="4"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dirty="0"/>
              <a:t>TestOut CyberDefense Pro</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dirty="0"/>
              <a:t>Summary</a:t>
            </a:r>
          </a:p>
        </p:txBody>
      </p:sp>
      <p:sp>
        <p:nvSpPr>
          <p:cNvPr id="2" name="Content"/>
          <p:cNvSpPr>
            <a:spLocks noGrp="1"/>
          </p:cNvSpPr>
          <p:nvPr>
            <p:ph idx="1" hasCustomPrompt="1"/>
          </p:nvPr>
        </p:nvSpPr>
        <p:spPr/>
        <p:txBody>
          <a:bodyPr/>
          <a:lstStyle/>
          <a:p>
            <a:r>
              <a:rPr lang="en-US" dirty="0"/>
              <a:t>Active
Passive
Enumeration</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dirty="0"/>
              <a:t>TestOut CyberDefense Pro</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dirty="0"/>
              <a:t>In-Class Practice</a:t>
            </a:r>
          </a:p>
        </p:txBody>
      </p:sp>
      <p:sp>
        <p:nvSpPr>
          <p:cNvPr id="2" name="Content"/>
          <p:cNvSpPr>
            <a:spLocks noGrp="1"/>
          </p:cNvSpPr>
          <p:nvPr>
            <p:ph idx="1" hasCustomPrompt="1"/>
          </p:nvPr>
        </p:nvSpPr>
        <p:spPr/>
        <p:txBody>
          <a:bodyPr/>
          <a:lstStyle/>
          <a:p>
            <a:pPr>
              <a:buNone/>
            </a:pPr>
            <a:r>
              <a:rPr dirty="0"/>
              <a:t>Do the following labs:</a:t>
            </a:r>
          </a:p>
          <a:p>
            <a:r>
              <a:rPr dirty="0"/>
              <a:t>5.1.7 Perform Reconnaissance with Nmap</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dirty="0"/>
              <a:t>TestOut CyberDefense Pro</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dirty="0"/>
              <a:t>Class Discussion</a:t>
            </a:r>
          </a:p>
        </p:txBody>
      </p:sp>
      <p:sp>
        <p:nvSpPr>
          <p:cNvPr id="2" name="Content"/>
          <p:cNvSpPr>
            <a:spLocks noGrp="1"/>
          </p:cNvSpPr>
          <p:nvPr>
            <p:ph idx="1" hasCustomPrompt="1"/>
          </p:nvPr>
        </p:nvSpPr>
        <p:spPr/>
        <p:txBody>
          <a:bodyPr/>
          <a:lstStyle/>
          <a:p>
            <a:r>
              <a:rPr lang="en-US" dirty="0"/>
              <a:t>What is reconnaissance?
Which tools do hackers use to gather information?
What is the difference between passive and active reconnaissance?
What type of information can be gathered during the reconnaissance phase?
How can social networking, Google hacking, and search engines be used to gather information?</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dirty="0"/>
              <a:t>TestOut CyberDefense Pro</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238693" y="1368556"/>
            <a:ext cx="5159475" cy="4120888"/>
          </a:xfrm>
        </p:spPr>
        <p:txBody>
          <a:bodyPr/>
          <a:lstStyle/>
          <a:p>
            <a:r>
              <a:rPr lang="en-US" sz="4000" dirty="0"/>
              <a:t>Reconnaissance Countermeasures</a:t>
            </a:r>
          </a:p>
        </p:txBody>
      </p:sp>
      <p:sp>
        <p:nvSpPr>
          <p:cNvPr id="3" name="Index"/>
          <p:cNvSpPr>
            <a:spLocks noGrp="1"/>
          </p:cNvSpPr>
          <p:nvPr>
            <p:ph type="body" sz="quarter" idx="10" hasCustomPrompt="1"/>
          </p:nvPr>
        </p:nvSpPr>
        <p:spPr/>
        <p:txBody>
          <a:bodyPr/>
          <a:lstStyle/>
          <a:p>
            <a:r>
              <a:rPr lang="en-US"/>
              <a:t>5.2</a:t>
            </a:r>
          </a:p>
        </p:txBody>
      </p:sp>
      <p:sp>
        <p:nvSpPr>
          <p:cNvPr id="4" name="Module"/>
          <p:cNvSpPr>
            <a:spLocks noGrp="1"/>
          </p:cNvSpPr>
          <p:nvPr>
            <p:ph type="body" sz="quarter" idx="11" hasCustomPrompt="1"/>
          </p:nvPr>
        </p:nvSpPr>
        <p:spPr/>
        <p:txBody>
          <a:bodyPr/>
          <a:lstStyle/>
          <a:p>
            <a:r>
              <a:rPr lang="en-US"/>
              <a:t>Reconnaissance</a:t>
            </a:r>
          </a:p>
        </p:txBody>
      </p:sp>
      <p:sp>
        <p:nvSpPr>
          <p:cNvPr id="5"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Section Skill Overview</a:t>
            </a:r>
          </a:p>
        </p:txBody>
      </p:sp>
      <p:sp>
        <p:nvSpPr>
          <p:cNvPr id="2" name="Content"/>
          <p:cNvSpPr>
            <a:spLocks noGrp="1"/>
          </p:cNvSpPr>
          <p:nvPr>
            <p:ph idx="1" hasCustomPrompt="1"/>
          </p:nvPr>
        </p:nvSpPr>
        <p:spPr/>
        <p:txBody>
          <a:bodyPr/>
          <a:lstStyle/>
          <a:p>
            <a:r>
              <a:rPr lang="en-US"/>
              <a:t>Disable Windows services (IIS)
Manage Linux services
Enable and disable Linux services
Hide the IIS banner broadcast</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Key Terms</a:t>
            </a:r>
          </a:p>
        </p:txBody>
      </p:sp>
      <p:sp>
        <p:nvSpPr>
          <p:cNvPr id="2" name="Content"/>
          <p:cNvSpPr>
            <a:spLocks noGrp="1"/>
          </p:cNvSpPr>
          <p:nvPr>
            <p:ph idx="1" hasCustomPrompt="1"/>
          </p:nvPr>
        </p:nvSpPr>
        <p:spPr/>
        <p:txBody>
          <a:bodyPr/>
          <a:lstStyle/>
          <a:p>
            <a:r>
              <a:rPr lang="en-US"/>
              <a:t>Windows services
Linux services
IIS banner</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Key Definitions</a:t>
            </a:r>
          </a:p>
        </p:txBody>
      </p:sp>
      <p:sp>
        <p:nvSpPr>
          <p:cNvPr id="2" name="Content"/>
          <p:cNvSpPr>
            <a:spLocks noGrp="1"/>
          </p:cNvSpPr>
          <p:nvPr>
            <p:ph idx="1" hasCustomPrompt="1"/>
          </p:nvPr>
        </p:nvSpPr>
        <p:spPr/>
        <p:txBody>
          <a:bodyPr/>
          <a:lstStyle/>
          <a:p>
            <a:r>
              <a:rPr b="1"/>
              <a:t>Windows services: </a:t>
            </a:r>
            <a:r>
              <a:t>Windows services are applications that start when the computer is booted or when a designated event occurs and run quietly in the background until shut down or they are manually stopped.</a:t>
            </a:r>
            <a:r>
              <a:rPr b="1"/>
              <a:t>
Linux services: </a:t>
            </a:r>
            <a:r>
              <a:t>Linux services serve a similar purpose as Windows services. In Linux, these are also called daemons.</a:t>
            </a:r>
            <a:r>
              <a:rPr b="1"/>
              <a:t>
IIS banner: </a:t>
            </a:r>
            <a:r>
              <a:t>Part of the header that is broadcast by websites being run in Windows IIS. It generally contains the web server version, X-Powered-By, and X-AspNet-Version.</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Reconnaissance Countermeasures</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Information Sharing Policies</a:t>
            </a:r>
          </a:p>
        </p:txBody>
      </p:sp>
      <p:sp>
        <p:nvSpPr>
          <p:cNvPr id="2" name="Content"/>
          <p:cNvSpPr>
            <a:spLocks noGrp="1"/>
          </p:cNvSpPr>
          <p:nvPr>
            <p:ph idx="1" hasCustomPrompt="1"/>
          </p:nvPr>
        </p:nvSpPr>
        <p:spPr/>
        <p:txBody>
          <a:bodyPr/>
          <a:lstStyle/>
          <a:p>
            <a:r>
              <a:rPr lang="en-US"/>
              <a:t>Press releases
Annual reports
Websites
Product catalogs
Company social media
Employee social media</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dex"/>
          <p:cNvSpPr>
            <a:spLocks noGrp="1"/>
          </p:cNvSpPr>
          <p:nvPr>
            <p:ph type="body" sz="quarter" idx="10" hasCustomPrompt="1"/>
          </p:nvPr>
        </p:nvSpPr>
        <p:spPr/>
        <p:txBody>
          <a:bodyPr/>
          <a:lstStyle/>
          <a:p>
            <a:r>
              <a:rPr lang="en-US" dirty="0"/>
              <a:t>5.1</a:t>
            </a:r>
          </a:p>
        </p:txBody>
      </p:sp>
      <p:sp>
        <p:nvSpPr>
          <p:cNvPr id="2" name="Title"/>
          <p:cNvSpPr>
            <a:spLocks noGrp="1"/>
          </p:cNvSpPr>
          <p:nvPr>
            <p:ph type="ctrTitle" hasCustomPrompt="1"/>
          </p:nvPr>
        </p:nvSpPr>
        <p:spPr>
          <a:xfrm>
            <a:off x="107577" y="1368557"/>
            <a:ext cx="4485938" cy="4120888"/>
          </a:xfrm>
        </p:spPr>
        <p:txBody>
          <a:bodyPr/>
          <a:lstStyle/>
          <a:p>
            <a:r>
              <a:rPr lang="en-US" sz="4400" dirty="0"/>
              <a:t>Reconnaissance Overview</a:t>
            </a:r>
          </a:p>
        </p:txBody>
      </p:sp>
      <p:sp>
        <p:nvSpPr>
          <p:cNvPr id="4" name="Module"/>
          <p:cNvSpPr>
            <a:spLocks noGrp="1"/>
          </p:cNvSpPr>
          <p:nvPr>
            <p:ph type="body" sz="quarter" idx="11" hasCustomPrompt="1"/>
          </p:nvPr>
        </p:nvSpPr>
        <p:spPr/>
        <p:txBody>
          <a:bodyPr/>
          <a:lstStyle/>
          <a:p>
            <a:r>
              <a:rPr lang="en-US" dirty="0"/>
              <a:t>Reconnaissance</a:t>
            </a:r>
          </a:p>
        </p:txBody>
      </p:sp>
      <p:sp>
        <p:nvSpPr>
          <p:cNvPr id="5"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dirty="0"/>
              <a:t>TestOut CyberDefense Pro</a:t>
            </a:r>
          </a:p>
        </p:txBody>
      </p:sp>
    </p:spTree>
    <p:extLst>
      <p:ext uri="{BB962C8B-B14F-4D97-AF65-F5344CB8AC3E}">
        <p14:creationId xmlns:p14="http://schemas.microsoft.com/office/powerpoint/2010/main" val="135581446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Reconnaissance Countermeasures</a:t>
            </a:r>
          </a:p>
        </p:txBody>
      </p:sp>
      <p:pic>
        <p:nvPicPr>
          <p:cNvPr id="5" name="New picture" descr="Split DNS illustration. "/>
          <p:cNvPicPr/>
          <p:nvPr/>
        </p:nvPicPr>
        <p:blipFill>
          <a:blip r:embed="rId2"/>
          <a:srcRect/>
          <a:stretch>
            <a:fillRect/>
          </a:stretch>
        </p:blipFill>
        <p:spPr>
          <a:xfrm>
            <a:off x="1579118" y="1280160"/>
            <a:ext cx="8902700" cy="5013880"/>
          </a:xfrm>
          <a:prstGeom prst="rect">
            <a:avLst/>
          </a:prstGeom>
          <a:ln>
            <a:solidFill>
              <a:schemeClr val="tx2">
                <a:lumMod val="60000"/>
                <a:lumOff val="40000"/>
              </a:schemeClr>
            </a:solidFill>
          </a:ln>
        </p:spPr>
      </p:pic>
      <p:sp>
        <p:nvSpPr>
          <p:cNvPr id="4"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Reconnaissance Countermeasures</a:t>
            </a:r>
          </a:p>
        </p:txBody>
      </p:sp>
      <p:pic>
        <p:nvPicPr>
          <p:cNvPr id="5" name="New picture" descr="Illustration of Reconnaissance Countermeasures."/>
          <p:cNvPicPr/>
          <p:nvPr/>
        </p:nvPicPr>
        <p:blipFill>
          <a:blip r:embed="rId2"/>
          <a:srcRect/>
          <a:stretch>
            <a:fillRect/>
          </a:stretch>
        </p:blipFill>
        <p:spPr>
          <a:xfrm>
            <a:off x="1579118" y="1280160"/>
            <a:ext cx="8902700" cy="5013880"/>
          </a:xfrm>
          <a:prstGeom prst="rect">
            <a:avLst/>
          </a:prstGeom>
          <a:ln>
            <a:solidFill>
              <a:schemeClr val="tx2">
                <a:lumMod val="60000"/>
                <a:lumOff val="40000"/>
              </a:schemeClr>
            </a:solidFill>
          </a:ln>
        </p:spPr>
      </p:pic>
      <p:sp>
        <p:nvSpPr>
          <p:cNvPr id="4"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Summary</a:t>
            </a:r>
          </a:p>
        </p:txBody>
      </p:sp>
      <p:sp>
        <p:nvSpPr>
          <p:cNvPr id="2" name="Content"/>
          <p:cNvSpPr>
            <a:spLocks noGrp="1"/>
          </p:cNvSpPr>
          <p:nvPr>
            <p:ph idx="1" hasCustomPrompt="1"/>
          </p:nvPr>
        </p:nvSpPr>
        <p:spPr/>
        <p:txBody>
          <a:bodyPr/>
          <a:lstStyle/>
          <a:p>
            <a:r>
              <a:rPr lang="en-US"/>
              <a:t>Information sharing policies
DNS hardening</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In-Class Practice</a:t>
            </a:r>
          </a:p>
        </p:txBody>
      </p:sp>
      <p:sp>
        <p:nvSpPr>
          <p:cNvPr id="2" name="Content"/>
          <p:cNvSpPr>
            <a:spLocks noGrp="1"/>
          </p:cNvSpPr>
          <p:nvPr>
            <p:ph idx="1" hasCustomPrompt="1"/>
          </p:nvPr>
        </p:nvSpPr>
        <p:spPr/>
        <p:txBody>
          <a:bodyPr/>
          <a:lstStyle/>
          <a:p>
            <a:pPr>
              <a:buNone/>
            </a:pPr>
            <a:r>
              <a:t>Do the following labs:</a:t>
            </a:r>
          </a:p>
          <a:p>
            <a:r>
              <a:t>5.2.3 Disable Windows Services
5.2.5 Manage Linux Services
5.2.6 Enable and Disable Linux Services
5.2.9 Hide the IIS Banner Broadcast</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Class Discussion</a:t>
            </a:r>
          </a:p>
        </p:txBody>
      </p:sp>
      <p:sp>
        <p:nvSpPr>
          <p:cNvPr id="2" name="Content"/>
          <p:cNvSpPr>
            <a:spLocks noGrp="1"/>
          </p:cNvSpPr>
          <p:nvPr>
            <p:ph idx="1" hasCustomPrompt="1"/>
          </p:nvPr>
        </p:nvSpPr>
        <p:spPr/>
        <p:txBody>
          <a:bodyPr/>
          <a:lstStyle/>
          <a:p>
            <a:r>
              <a:rPr lang="en-US"/>
              <a:t>How can companies limit the types of information hackers can gather about them?
What can you do to keep DNS servers up to date?
What types of information should you include in your information sharing policies?</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dex"/>
          <p:cNvSpPr>
            <a:spLocks noGrp="1"/>
          </p:cNvSpPr>
          <p:nvPr>
            <p:ph type="body" sz="quarter" idx="10" hasCustomPrompt="1"/>
          </p:nvPr>
        </p:nvSpPr>
        <p:spPr/>
        <p:txBody>
          <a:bodyPr/>
          <a:lstStyle/>
          <a:p>
            <a:r>
              <a:rPr lang="en-US"/>
              <a:t>5.3</a:t>
            </a:r>
          </a:p>
        </p:txBody>
      </p:sp>
      <p:sp>
        <p:nvSpPr>
          <p:cNvPr id="2" name="Title"/>
          <p:cNvSpPr>
            <a:spLocks noGrp="1"/>
          </p:cNvSpPr>
          <p:nvPr>
            <p:ph type="ctrTitle" hasCustomPrompt="1"/>
          </p:nvPr>
        </p:nvSpPr>
        <p:spPr/>
        <p:txBody>
          <a:bodyPr/>
          <a:lstStyle/>
          <a:p>
            <a:r>
              <a:rPr lang="en-US"/>
              <a:t>Scanning</a:t>
            </a:r>
          </a:p>
        </p:txBody>
      </p:sp>
      <p:sp>
        <p:nvSpPr>
          <p:cNvPr id="4" name="Module"/>
          <p:cNvSpPr>
            <a:spLocks noGrp="1"/>
          </p:cNvSpPr>
          <p:nvPr>
            <p:ph type="body" sz="quarter" idx="11" hasCustomPrompt="1"/>
          </p:nvPr>
        </p:nvSpPr>
        <p:spPr/>
        <p:txBody>
          <a:bodyPr/>
          <a:lstStyle/>
          <a:p>
            <a:r>
              <a:rPr lang="en-US"/>
              <a:t>Reconnaissance</a:t>
            </a:r>
          </a:p>
        </p:txBody>
      </p:sp>
      <p:sp>
        <p:nvSpPr>
          <p:cNvPr id="5"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Section Skill Overview</a:t>
            </a:r>
          </a:p>
        </p:txBody>
      </p:sp>
      <p:sp>
        <p:nvSpPr>
          <p:cNvPr id="2" name="Content"/>
          <p:cNvSpPr>
            <a:spLocks noGrp="1"/>
          </p:cNvSpPr>
          <p:nvPr>
            <p:ph idx="1" hasCustomPrompt="1"/>
          </p:nvPr>
        </p:nvSpPr>
        <p:spPr/>
        <p:txBody>
          <a:bodyPr/>
          <a:lstStyle/>
          <a:p>
            <a:r>
              <a:rPr lang="en-US"/>
              <a:t>Perform a scan
Perform a decoy scan
Perform a process scan</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Key Terms</a:t>
            </a:r>
          </a:p>
        </p:txBody>
      </p:sp>
      <p:sp>
        <p:nvSpPr>
          <p:cNvPr id="2" name="Content"/>
          <p:cNvSpPr>
            <a:spLocks noGrp="1"/>
          </p:cNvSpPr>
          <p:nvPr>
            <p:ph idx="1" hasCustomPrompt="1"/>
          </p:nvPr>
        </p:nvSpPr>
        <p:spPr/>
        <p:txBody>
          <a:bodyPr/>
          <a:lstStyle/>
          <a:p>
            <a:r>
              <a:rPr lang="en-US"/>
              <a:t>Scanning
Port scan
Network scan
Vulnerability scan</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Key Definitions</a:t>
            </a:r>
          </a:p>
        </p:txBody>
      </p:sp>
      <p:sp>
        <p:nvSpPr>
          <p:cNvPr id="2" name="Content"/>
          <p:cNvSpPr>
            <a:spLocks noGrp="1"/>
          </p:cNvSpPr>
          <p:nvPr>
            <p:ph idx="1" hasCustomPrompt="1"/>
          </p:nvPr>
        </p:nvSpPr>
        <p:spPr/>
        <p:txBody>
          <a:bodyPr/>
          <a:lstStyle/>
          <a:p>
            <a:r>
              <a:rPr b="1"/>
              <a:t>Scanning: </a:t>
            </a:r>
            <a:r>
              <a:t>Scanning is the process of actively engaging with a target in an attempt to gather information about a network.</a:t>
            </a:r>
            <a:r>
              <a:rPr b="1"/>
              <a:t>
Port scan: </a:t>
            </a:r>
            <a:r>
              <a:t>A port scan probes a server or host for open ports.</a:t>
            </a:r>
            <a:r>
              <a:rPr b="1"/>
              <a:t>
Network scan: </a:t>
            </a:r>
            <a:r>
              <a:t>You can use network scans to find live computers on a network.</a:t>
            </a:r>
            <a:r>
              <a:rPr b="1"/>
              <a:t>
Vulnerability scan: </a:t>
            </a:r>
            <a:r>
              <a:t>You can use vulnerability scans to find system weaknesses such as open ports and access points.</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4E10E-B4A2-4F5A-A7B4-E04EB50150CB}"/>
              </a:ext>
            </a:extLst>
          </p:cNvPr>
          <p:cNvSpPr>
            <a:spLocks noGrp="1"/>
          </p:cNvSpPr>
          <p:nvPr>
            <p:ph type="title"/>
          </p:nvPr>
        </p:nvSpPr>
        <p:spPr/>
        <p:txBody>
          <a:bodyPr/>
          <a:lstStyle/>
          <a:p>
            <a:r>
              <a:rPr lang="en-US" dirty="0"/>
              <a:t>Scanning Processes</a:t>
            </a:r>
          </a:p>
        </p:txBody>
      </p:sp>
    </p:spTree>
    <p:extLst>
      <p:ext uri="{BB962C8B-B14F-4D97-AF65-F5344CB8AC3E}">
        <p14:creationId xmlns:p14="http://schemas.microsoft.com/office/powerpoint/2010/main" val="275278090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dirty="0"/>
              <a:t>Section Skill Overview</a:t>
            </a:r>
          </a:p>
        </p:txBody>
      </p:sp>
      <p:sp>
        <p:nvSpPr>
          <p:cNvPr id="2" name="Content"/>
          <p:cNvSpPr>
            <a:spLocks noGrp="1"/>
          </p:cNvSpPr>
          <p:nvPr>
            <p:ph idx="1" hasCustomPrompt="1"/>
          </p:nvPr>
        </p:nvSpPr>
        <p:spPr/>
        <p:txBody>
          <a:bodyPr/>
          <a:lstStyle/>
          <a:p>
            <a:r>
              <a:rPr lang="en-US" dirty="0"/>
              <a:t>Learn definition of reconnaissance
Understand the difference between active and passive reconnaissance
Understand the concept of enumeration</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dirty="0"/>
              <a:t>TestOut CyberDefense Pro</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Network Scans</a:t>
            </a:r>
          </a:p>
        </p:txBody>
      </p:sp>
      <p:sp>
        <p:nvSpPr>
          <p:cNvPr id="2" name="Content"/>
          <p:cNvSpPr>
            <a:spLocks noGrp="1"/>
          </p:cNvSpPr>
          <p:nvPr>
            <p:ph idx="1" hasCustomPrompt="1"/>
          </p:nvPr>
        </p:nvSpPr>
        <p:spPr/>
        <p:txBody>
          <a:bodyPr/>
          <a:lstStyle/>
          <a:p>
            <a:r>
              <a:rPr lang="en-US" dirty="0"/>
              <a:t>Finds live computers
Completed through </a:t>
            </a:r>
            <a:r>
              <a:rPr lang="en-US" dirty="0" err="1"/>
              <a:t>wardialing</a:t>
            </a:r>
            <a:endParaRPr lang="en-US" dirty="0"/>
          </a:p>
          <a:p>
            <a:pPr lvl="1"/>
            <a:r>
              <a:rPr lang="en-US" dirty="0"/>
              <a:t>Uses modems
Dials large block of numbers</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dirty="0"/>
              <a:t>Scanning Processes</a:t>
            </a:r>
          </a:p>
        </p:txBody>
      </p:sp>
      <p:pic>
        <p:nvPicPr>
          <p:cNvPr id="5" name="New picture" descr="Scanning process illustration. "/>
          <p:cNvPicPr/>
          <p:nvPr/>
        </p:nvPicPr>
        <p:blipFill>
          <a:blip r:embed="rId2"/>
          <a:srcRect/>
          <a:stretch>
            <a:fillRect/>
          </a:stretch>
        </p:blipFill>
        <p:spPr>
          <a:xfrm>
            <a:off x="1579118" y="1280160"/>
            <a:ext cx="8902700" cy="5013880"/>
          </a:xfrm>
          <a:prstGeom prst="rect">
            <a:avLst/>
          </a:prstGeom>
          <a:ln>
            <a:solidFill>
              <a:schemeClr val="tx2">
                <a:lumMod val="60000"/>
                <a:lumOff val="40000"/>
              </a:schemeClr>
            </a:solidFill>
          </a:ln>
        </p:spPr>
      </p:pic>
      <p:sp>
        <p:nvSpPr>
          <p:cNvPr id="4"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Network Scans</a:t>
            </a:r>
          </a:p>
        </p:txBody>
      </p:sp>
      <p:sp>
        <p:nvSpPr>
          <p:cNvPr id="2" name="Content"/>
          <p:cNvSpPr>
            <a:spLocks noGrp="1"/>
          </p:cNvSpPr>
          <p:nvPr>
            <p:ph idx="1" hasCustomPrompt="1"/>
          </p:nvPr>
        </p:nvSpPr>
        <p:spPr/>
        <p:txBody>
          <a:bodyPr/>
          <a:lstStyle/>
          <a:p>
            <a:r>
              <a:rPr lang="en-US" dirty="0"/>
              <a:t>Modems still used for:</a:t>
            </a:r>
          </a:p>
          <a:p>
            <a:pPr lvl="1"/>
            <a:r>
              <a:rPr lang="en-US" dirty="0"/>
              <a:t>Fax machines
Copiers
Backup internet access</a:t>
            </a:r>
          </a:p>
          <a:p>
            <a:r>
              <a:rPr lang="en-US" dirty="0"/>
              <a:t>Phone numbers used for:</a:t>
            </a:r>
          </a:p>
          <a:p>
            <a:pPr lvl="1"/>
            <a:r>
              <a:rPr lang="en-US" dirty="0"/>
              <a:t>Video meetings
Audio meetings</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Scanning Processes</a:t>
            </a:r>
          </a:p>
        </p:txBody>
      </p:sp>
      <p:pic>
        <p:nvPicPr>
          <p:cNvPr id="5" name="New picture" descr="Scanning process illustration--ping scans."/>
          <p:cNvPicPr/>
          <p:nvPr/>
        </p:nvPicPr>
        <p:blipFill>
          <a:blip r:embed="rId2"/>
          <a:srcRect/>
          <a:stretch>
            <a:fillRect/>
          </a:stretch>
        </p:blipFill>
        <p:spPr>
          <a:xfrm>
            <a:off x="1579118" y="1280160"/>
            <a:ext cx="8902700" cy="5013880"/>
          </a:xfrm>
          <a:prstGeom prst="rect">
            <a:avLst/>
          </a:prstGeom>
          <a:ln>
            <a:solidFill>
              <a:schemeClr val="tx2">
                <a:lumMod val="60000"/>
                <a:lumOff val="40000"/>
              </a:schemeClr>
            </a:solidFill>
          </a:ln>
        </p:spPr>
      </p:pic>
      <p:sp>
        <p:nvSpPr>
          <p:cNvPr id="4"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Scanning Processes</a:t>
            </a:r>
          </a:p>
        </p:txBody>
      </p:sp>
      <p:pic>
        <p:nvPicPr>
          <p:cNvPr id="5" name="New picture" descr="Scanning process illustration--ping scans."/>
          <p:cNvPicPr/>
          <p:nvPr/>
        </p:nvPicPr>
        <p:blipFill>
          <a:blip r:embed="rId2"/>
          <a:srcRect/>
          <a:stretch>
            <a:fillRect/>
          </a:stretch>
        </p:blipFill>
        <p:spPr>
          <a:xfrm>
            <a:off x="1579118" y="1280160"/>
            <a:ext cx="8902700" cy="5013880"/>
          </a:xfrm>
          <a:prstGeom prst="rect">
            <a:avLst/>
          </a:prstGeom>
          <a:ln>
            <a:solidFill>
              <a:schemeClr val="tx2">
                <a:lumMod val="60000"/>
                <a:lumOff val="40000"/>
              </a:schemeClr>
            </a:solidFill>
          </a:ln>
        </p:spPr>
      </p:pic>
      <p:sp>
        <p:nvSpPr>
          <p:cNvPr id="4"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Scanning Processes</a:t>
            </a:r>
          </a:p>
        </p:txBody>
      </p:sp>
      <p:pic>
        <p:nvPicPr>
          <p:cNvPr id="5" name="New picture" descr="Scanning process illustration--ping scans and firewalls. "/>
          <p:cNvPicPr/>
          <p:nvPr/>
        </p:nvPicPr>
        <p:blipFill>
          <a:blip r:embed="rId2"/>
          <a:srcRect/>
          <a:stretch>
            <a:fillRect/>
          </a:stretch>
        </p:blipFill>
        <p:spPr>
          <a:xfrm>
            <a:off x="1579118" y="1280160"/>
            <a:ext cx="8902700" cy="5013880"/>
          </a:xfrm>
          <a:prstGeom prst="rect">
            <a:avLst/>
          </a:prstGeom>
          <a:ln>
            <a:solidFill>
              <a:schemeClr val="tx2">
                <a:lumMod val="60000"/>
                <a:lumOff val="40000"/>
              </a:schemeClr>
            </a:solidFill>
          </a:ln>
        </p:spPr>
      </p:pic>
      <p:sp>
        <p:nvSpPr>
          <p:cNvPr id="4"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Port Scans</a:t>
            </a:r>
          </a:p>
        </p:txBody>
      </p:sp>
      <p:sp>
        <p:nvSpPr>
          <p:cNvPr id="2" name="Content"/>
          <p:cNvSpPr>
            <a:spLocks noGrp="1"/>
          </p:cNvSpPr>
          <p:nvPr>
            <p:ph idx="1" hasCustomPrompt="1"/>
          </p:nvPr>
        </p:nvSpPr>
        <p:spPr/>
        <p:txBody>
          <a:bodyPr/>
          <a:lstStyle/>
          <a:p>
            <a:r>
              <a:rPr lang="en-US"/>
              <a:t>Nmap scans ports
TCP
&gt;&gt;&gt;Connection-oriented
&gt;&gt;&gt;Three-way handshake</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w picture" descr="Port scans illustration. "/>
          <p:cNvPicPr/>
          <p:nvPr/>
        </p:nvPicPr>
        <p:blipFill>
          <a:blip r:embed="rId2"/>
          <a:srcRect/>
          <a:stretch>
            <a:fillRect/>
          </a:stretch>
        </p:blipFill>
        <p:spPr>
          <a:xfrm>
            <a:off x="1579118" y="1280160"/>
            <a:ext cx="8902700" cy="5013880"/>
          </a:xfrm>
          <a:prstGeom prst="rect">
            <a:avLst/>
          </a:prstGeom>
          <a:ln>
            <a:solidFill>
              <a:schemeClr val="tx2">
                <a:lumMod val="60000"/>
                <a:lumOff val="40000"/>
              </a:schemeClr>
            </a:solidFill>
          </a:ln>
        </p:spPr>
      </p:pic>
      <p:sp>
        <p:nvSpPr>
          <p:cNvPr id="2" name="Title"/>
          <p:cNvSpPr>
            <a:spLocks noGrp="1"/>
          </p:cNvSpPr>
          <p:nvPr>
            <p:ph type="title" hasCustomPrompt="1"/>
          </p:nvPr>
        </p:nvSpPr>
        <p:spPr/>
        <p:txBody>
          <a:bodyPr/>
          <a:lstStyle/>
          <a:p>
            <a:r>
              <a:rPr lang="en-US"/>
              <a:t>Scanning Processes</a:t>
            </a:r>
          </a:p>
        </p:txBody>
      </p:sp>
      <p:sp>
        <p:nvSpPr>
          <p:cNvPr id="4"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Scanning Processes</a:t>
            </a:r>
          </a:p>
        </p:txBody>
      </p:sp>
      <p:pic>
        <p:nvPicPr>
          <p:cNvPr id="5" name="New picture" descr="Port scans illustration--send SYN."/>
          <p:cNvPicPr/>
          <p:nvPr/>
        </p:nvPicPr>
        <p:blipFill>
          <a:blip r:embed="rId2"/>
          <a:srcRect/>
          <a:stretch>
            <a:fillRect/>
          </a:stretch>
        </p:blipFill>
        <p:spPr>
          <a:xfrm>
            <a:off x="1579118" y="1280160"/>
            <a:ext cx="8902700" cy="5013880"/>
          </a:xfrm>
          <a:prstGeom prst="rect">
            <a:avLst/>
          </a:prstGeom>
          <a:ln>
            <a:solidFill>
              <a:schemeClr val="tx2">
                <a:lumMod val="60000"/>
                <a:lumOff val="40000"/>
              </a:schemeClr>
            </a:solidFill>
          </a:ln>
        </p:spPr>
      </p:pic>
      <p:sp>
        <p:nvSpPr>
          <p:cNvPr id="4"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Scanning Processes</a:t>
            </a:r>
          </a:p>
        </p:txBody>
      </p:sp>
      <p:pic>
        <p:nvPicPr>
          <p:cNvPr id="5" name="New picture" descr="Port scans illustration--sends SYN/ACK."/>
          <p:cNvPicPr/>
          <p:nvPr/>
        </p:nvPicPr>
        <p:blipFill>
          <a:blip r:embed="rId2"/>
          <a:srcRect/>
          <a:stretch>
            <a:fillRect/>
          </a:stretch>
        </p:blipFill>
        <p:spPr>
          <a:xfrm>
            <a:off x="1579118" y="1280160"/>
            <a:ext cx="8902700" cy="5013880"/>
          </a:xfrm>
          <a:prstGeom prst="rect">
            <a:avLst/>
          </a:prstGeom>
          <a:ln>
            <a:solidFill>
              <a:schemeClr val="tx2">
                <a:lumMod val="60000"/>
                <a:lumOff val="40000"/>
              </a:schemeClr>
            </a:solidFill>
          </a:ln>
        </p:spPr>
      </p:pic>
      <p:sp>
        <p:nvSpPr>
          <p:cNvPr id="4"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dirty="0"/>
              <a:t>Key Terms</a:t>
            </a:r>
          </a:p>
        </p:txBody>
      </p:sp>
      <p:sp>
        <p:nvSpPr>
          <p:cNvPr id="2" name="Content"/>
          <p:cNvSpPr>
            <a:spLocks noGrp="1"/>
          </p:cNvSpPr>
          <p:nvPr>
            <p:ph idx="1" hasCustomPrompt="1"/>
          </p:nvPr>
        </p:nvSpPr>
        <p:spPr/>
        <p:txBody>
          <a:bodyPr/>
          <a:lstStyle/>
          <a:p>
            <a:r>
              <a:rPr lang="en-US" dirty="0"/>
              <a:t>Enumeration
Passive reconnaissance
Active reconnaissance</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dirty="0"/>
              <a:t>TestOut CyberDefense Pro</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Scanning Processes</a:t>
            </a:r>
          </a:p>
        </p:txBody>
      </p:sp>
      <p:pic>
        <p:nvPicPr>
          <p:cNvPr id="5" name="New picture" descr="Port scans illustration--sends ACK. "/>
          <p:cNvPicPr/>
          <p:nvPr/>
        </p:nvPicPr>
        <p:blipFill>
          <a:blip r:embed="rId2"/>
          <a:srcRect/>
          <a:stretch>
            <a:fillRect/>
          </a:stretch>
        </p:blipFill>
        <p:spPr>
          <a:xfrm>
            <a:off x="1579118" y="1280160"/>
            <a:ext cx="8902700" cy="5013880"/>
          </a:xfrm>
          <a:prstGeom prst="rect">
            <a:avLst/>
          </a:prstGeom>
          <a:ln>
            <a:solidFill>
              <a:schemeClr val="tx2">
                <a:lumMod val="60000"/>
                <a:lumOff val="40000"/>
              </a:schemeClr>
            </a:solidFill>
          </a:ln>
        </p:spPr>
      </p:pic>
      <p:sp>
        <p:nvSpPr>
          <p:cNvPr id="4"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Scanning Processes</a:t>
            </a:r>
          </a:p>
        </p:txBody>
      </p:sp>
      <p:pic>
        <p:nvPicPr>
          <p:cNvPr id="5" name="New picture" descr="Scanning processes illustration. "/>
          <p:cNvPicPr/>
          <p:nvPr/>
        </p:nvPicPr>
        <p:blipFill>
          <a:blip r:embed="rId2"/>
          <a:srcRect/>
          <a:stretch>
            <a:fillRect/>
          </a:stretch>
        </p:blipFill>
        <p:spPr>
          <a:xfrm>
            <a:off x="1579118" y="1280160"/>
            <a:ext cx="8902700" cy="5013880"/>
          </a:xfrm>
          <a:prstGeom prst="rect">
            <a:avLst/>
          </a:prstGeom>
          <a:ln>
            <a:solidFill>
              <a:schemeClr val="tx2">
                <a:lumMod val="60000"/>
                <a:lumOff val="40000"/>
              </a:schemeClr>
            </a:solidFill>
          </a:ln>
        </p:spPr>
      </p:pic>
      <p:sp>
        <p:nvSpPr>
          <p:cNvPr id="4"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Stealth Scan</a:t>
            </a:r>
          </a:p>
        </p:txBody>
      </p:sp>
      <p:sp>
        <p:nvSpPr>
          <p:cNvPr id="2" name="Content"/>
          <p:cNvSpPr>
            <a:spLocks noGrp="1"/>
          </p:cNvSpPr>
          <p:nvPr>
            <p:ph idx="1" hasCustomPrompt="1"/>
          </p:nvPr>
        </p:nvSpPr>
        <p:spPr/>
        <p:txBody>
          <a:bodyPr/>
          <a:lstStyle/>
          <a:p>
            <a:r>
              <a:rPr lang="en-US"/>
              <a:t>Sends a SYN packet
No final ACK received
Detected by most IDSs</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Scanning Processes</a:t>
            </a:r>
          </a:p>
        </p:txBody>
      </p:sp>
      <p:pic>
        <p:nvPicPr>
          <p:cNvPr id="5" name="New picture" descr="Scanning processes illustration--XMAS Tree Scan. "/>
          <p:cNvPicPr/>
          <p:nvPr/>
        </p:nvPicPr>
        <p:blipFill>
          <a:blip r:embed="rId2"/>
          <a:srcRect/>
          <a:stretch>
            <a:fillRect/>
          </a:stretch>
        </p:blipFill>
        <p:spPr>
          <a:xfrm>
            <a:off x="1579118" y="1280160"/>
            <a:ext cx="8902700" cy="5013880"/>
          </a:xfrm>
          <a:prstGeom prst="rect">
            <a:avLst/>
          </a:prstGeom>
          <a:ln>
            <a:solidFill>
              <a:schemeClr val="tx2">
                <a:lumMod val="60000"/>
                <a:lumOff val="40000"/>
              </a:schemeClr>
            </a:solidFill>
          </a:ln>
        </p:spPr>
      </p:pic>
      <p:sp>
        <p:nvSpPr>
          <p:cNvPr id="4"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Scanning Processes</a:t>
            </a:r>
          </a:p>
        </p:txBody>
      </p:sp>
      <p:pic>
        <p:nvPicPr>
          <p:cNvPr id="5" name="New picture" descr="Scanning processes illustration--idle scan. "/>
          <p:cNvPicPr/>
          <p:nvPr/>
        </p:nvPicPr>
        <p:blipFill>
          <a:blip r:embed="rId2"/>
          <a:srcRect/>
          <a:stretch>
            <a:fillRect/>
          </a:stretch>
        </p:blipFill>
        <p:spPr>
          <a:xfrm>
            <a:off x="1579118" y="1280160"/>
            <a:ext cx="8902700" cy="5013880"/>
          </a:xfrm>
          <a:prstGeom prst="rect">
            <a:avLst/>
          </a:prstGeom>
          <a:ln>
            <a:solidFill>
              <a:schemeClr val="tx2">
                <a:lumMod val="60000"/>
                <a:lumOff val="40000"/>
              </a:schemeClr>
            </a:solidFill>
          </a:ln>
        </p:spPr>
      </p:pic>
      <p:sp>
        <p:nvSpPr>
          <p:cNvPr id="4"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OS Scans</a:t>
            </a:r>
          </a:p>
        </p:txBody>
      </p:sp>
      <p:sp>
        <p:nvSpPr>
          <p:cNvPr id="2" name="Content"/>
          <p:cNvSpPr>
            <a:spLocks noGrp="1"/>
          </p:cNvSpPr>
          <p:nvPr>
            <p:ph idx="1" hasCustomPrompt="1"/>
          </p:nvPr>
        </p:nvSpPr>
        <p:spPr/>
        <p:txBody>
          <a:bodyPr/>
          <a:lstStyle/>
          <a:p>
            <a:r>
              <a:rPr lang="en-US"/>
              <a:t>Looks for OS types
Analyzes TTL</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Banner Grabbing</a:t>
            </a:r>
          </a:p>
        </p:txBody>
      </p:sp>
      <p:sp>
        <p:nvSpPr>
          <p:cNvPr id="2" name="Content"/>
          <p:cNvSpPr>
            <a:spLocks noGrp="1"/>
          </p:cNvSpPr>
          <p:nvPr>
            <p:ph idx="1" hasCustomPrompt="1"/>
          </p:nvPr>
        </p:nvSpPr>
        <p:spPr/>
        <p:txBody>
          <a:bodyPr/>
          <a:lstStyle/>
          <a:p>
            <a:r>
              <a:rPr lang="en-US" dirty="0"/>
              <a:t>Provides system info
Captured with Telnet
Banners can include:</a:t>
            </a:r>
          </a:p>
          <a:p>
            <a:pPr lvl="1"/>
            <a:r>
              <a:rPr lang="en-US" dirty="0"/>
              <a:t>Software type
Version
Services
Patches
Last modification date</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Summary</a:t>
            </a:r>
          </a:p>
        </p:txBody>
      </p:sp>
      <p:sp>
        <p:nvSpPr>
          <p:cNvPr id="2" name="Content"/>
          <p:cNvSpPr>
            <a:spLocks noGrp="1"/>
          </p:cNvSpPr>
          <p:nvPr>
            <p:ph idx="1" hasCustomPrompt="1"/>
          </p:nvPr>
        </p:nvSpPr>
        <p:spPr/>
        <p:txBody>
          <a:bodyPr/>
          <a:lstStyle/>
          <a:p>
            <a:r>
              <a:rPr lang="en-US"/>
              <a:t>Live hosts
Open ports
Operating systems
Services
Patches</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82D54-DD96-42D8-9D2B-53E318963EB7}"/>
              </a:ext>
            </a:extLst>
          </p:cNvPr>
          <p:cNvSpPr>
            <a:spLocks noGrp="1"/>
          </p:cNvSpPr>
          <p:nvPr>
            <p:ph type="title"/>
          </p:nvPr>
        </p:nvSpPr>
        <p:spPr/>
        <p:txBody>
          <a:bodyPr/>
          <a:lstStyle/>
          <a:p>
            <a:r>
              <a:rPr lang="en-US" dirty="0"/>
              <a:t>Scanning Considerations</a:t>
            </a:r>
          </a:p>
        </p:txBody>
      </p:sp>
    </p:spTree>
    <p:extLst>
      <p:ext uri="{BB962C8B-B14F-4D97-AF65-F5344CB8AC3E}">
        <p14:creationId xmlns:p14="http://schemas.microsoft.com/office/powerpoint/2010/main" val="202704285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dirty="0"/>
              <a:t>Scanning Considerations</a:t>
            </a:r>
          </a:p>
        </p:txBody>
      </p:sp>
      <p:pic>
        <p:nvPicPr>
          <p:cNvPr id="5" name="New picture" descr="Scanning considerations illustration. "/>
          <p:cNvPicPr/>
          <p:nvPr/>
        </p:nvPicPr>
        <p:blipFill>
          <a:blip r:embed="rId2"/>
          <a:srcRect/>
          <a:stretch>
            <a:fillRect/>
          </a:stretch>
        </p:blipFill>
        <p:spPr>
          <a:xfrm>
            <a:off x="1579118" y="1280160"/>
            <a:ext cx="8902700" cy="5013880"/>
          </a:xfrm>
          <a:prstGeom prst="rect">
            <a:avLst/>
          </a:prstGeom>
          <a:ln>
            <a:solidFill>
              <a:schemeClr val="tx2">
                <a:lumMod val="60000"/>
                <a:lumOff val="40000"/>
              </a:schemeClr>
            </a:solidFill>
          </a:ln>
        </p:spPr>
      </p:pic>
      <p:sp>
        <p:nvSpPr>
          <p:cNvPr id="4"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dirty="0"/>
              <a:t>Key Definitions</a:t>
            </a:r>
          </a:p>
        </p:txBody>
      </p:sp>
      <p:sp>
        <p:nvSpPr>
          <p:cNvPr id="2" name="Content"/>
          <p:cNvSpPr>
            <a:spLocks noGrp="1"/>
          </p:cNvSpPr>
          <p:nvPr>
            <p:ph idx="1" hasCustomPrompt="1"/>
          </p:nvPr>
        </p:nvSpPr>
        <p:spPr/>
        <p:txBody>
          <a:bodyPr/>
          <a:lstStyle/>
          <a:p>
            <a:r>
              <a:rPr b="1" dirty="0"/>
              <a:t>Enumeration: </a:t>
            </a:r>
            <a:r>
              <a:rPr dirty="0"/>
              <a:t>Enumerate means to list items one by one. During the enumeration phase of reconnaissance, you will extract and record as much information as you can about a network or system. Enumeration is one of the most efficient ways to scout a network and determine the best plan of attack.</a:t>
            </a:r>
            <a:r>
              <a:rPr b="1" dirty="0"/>
              <a:t>
Passive reconnaissance: </a:t>
            </a:r>
            <a:r>
              <a:rPr dirty="0"/>
              <a:t>Information-gathering techniques that do not draw attention to and cannot be traced back to the hacker.</a:t>
            </a:r>
            <a:r>
              <a:rPr b="1" dirty="0"/>
              <a:t>
Active reconnaissance: </a:t>
            </a:r>
            <a:r>
              <a:rPr dirty="0"/>
              <a:t>Information-gathering techniques that draw attention to or can be traced back to the attacker.</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dirty="0"/>
              <a:t>TestOut CyberDefense Pro</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Scanning Considerations</a:t>
            </a:r>
          </a:p>
        </p:txBody>
      </p:sp>
      <p:sp>
        <p:nvSpPr>
          <p:cNvPr id="2" name="Content"/>
          <p:cNvSpPr>
            <a:spLocks noGrp="1"/>
          </p:cNvSpPr>
          <p:nvPr>
            <p:ph idx="1" hasCustomPrompt="1"/>
          </p:nvPr>
        </p:nvSpPr>
        <p:spPr/>
        <p:txBody>
          <a:bodyPr/>
          <a:lstStyle/>
          <a:p>
            <a:r>
              <a:rPr lang="en-US"/>
              <a:t>Various tools
Time of day</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Evasion</a:t>
            </a:r>
          </a:p>
        </p:txBody>
      </p:sp>
      <p:sp>
        <p:nvSpPr>
          <p:cNvPr id="2" name="Content"/>
          <p:cNvSpPr>
            <a:spLocks noGrp="1"/>
          </p:cNvSpPr>
          <p:nvPr>
            <p:ph idx="1" hasCustomPrompt="1"/>
          </p:nvPr>
        </p:nvSpPr>
        <p:spPr/>
        <p:txBody>
          <a:bodyPr/>
          <a:lstStyle/>
          <a:p>
            <a:r>
              <a:rPr lang="en-US"/>
              <a:t>ACK scanning
Fragmenting
Spoofing an IP address
Proxy</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Scanning Considerations</a:t>
            </a:r>
          </a:p>
        </p:txBody>
      </p:sp>
      <p:pic>
        <p:nvPicPr>
          <p:cNvPr id="5" name="New picture" descr="Scanning processes illustration--puzzle pieces disassembled. "/>
          <p:cNvPicPr/>
          <p:nvPr/>
        </p:nvPicPr>
        <p:blipFill>
          <a:blip r:embed="rId2"/>
          <a:srcRect/>
          <a:stretch>
            <a:fillRect/>
          </a:stretch>
        </p:blipFill>
        <p:spPr>
          <a:xfrm>
            <a:off x="1579118" y="1280160"/>
            <a:ext cx="8902700" cy="5013880"/>
          </a:xfrm>
          <a:prstGeom prst="rect">
            <a:avLst/>
          </a:prstGeom>
          <a:ln>
            <a:solidFill>
              <a:schemeClr val="tx2">
                <a:lumMod val="60000"/>
                <a:lumOff val="40000"/>
              </a:schemeClr>
            </a:solidFill>
          </a:ln>
        </p:spPr>
      </p:pic>
      <p:sp>
        <p:nvSpPr>
          <p:cNvPr id="4"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Scanning Considerations</a:t>
            </a:r>
          </a:p>
        </p:txBody>
      </p:sp>
      <p:pic>
        <p:nvPicPr>
          <p:cNvPr id="5" name="New picture" descr="Scanning processes illustration--puzzle pieces assembled. "/>
          <p:cNvPicPr/>
          <p:nvPr/>
        </p:nvPicPr>
        <p:blipFill>
          <a:blip r:embed="rId2"/>
          <a:srcRect/>
          <a:stretch>
            <a:fillRect/>
          </a:stretch>
        </p:blipFill>
        <p:spPr>
          <a:xfrm>
            <a:off x="1579118" y="1280160"/>
            <a:ext cx="8902700" cy="5013880"/>
          </a:xfrm>
          <a:prstGeom prst="rect">
            <a:avLst/>
          </a:prstGeom>
          <a:ln>
            <a:solidFill>
              <a:schemeClr val="tx2">
                <a:lumMod val="60000"/>
                <a:lumOff val="40000"/>
              </a:schemeClr>
            </a:solidFill>
          </a:ln>
        </p:spPr>
      </p:pic>
      <p:sp>
        <p:nvSpPr>
          <p:cNvPr id="4"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Vulnerability Scan</a:t>
            </a:r>
          </a:p>
        </p:txBody>
      </p:sp>
      <p:sp>
        <p:nvSpPr>
          <p:cNvPr id="2" name="Content"/>
          <p:cNvSpPr>
            <a:spLocks noGrp="1"/>
          </p:cNvSpPr>
          <p:nvPr>
            <p:ph idx="1" hasCustomPrompt="1"/>
          </p:nvPr>
        </p:nvSpPr>
        <p:spPr/>
        <p:txBody>
          <a:bodyPr/>
          <a:lstStyle/>
          <a:p>
            <a:r>
              <a:rPr lang="en-US"/>
              <a:t>Ports
Banners
Coding
High-target areas</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Prevent Banner Grabbing</a:t>
            </a:r>
          </a:p>
        </p:txBody>
      </p:sp>
      <p:sp>
        <p:nvSpPr>
          <p:cNvPr id="2" name="Content"/>
          <p:cNvSpPr>
            <a:spLocks noGrp="1"/>
          </p:cNvSpPr>
          <p:nvPr>
            <p:ph idx="1" hasCustomPrompt="1"/>
          </p:nvPr>
        </p:nvSpPr>
        <p:spPr/>
        <p:txBody>
          <a:bodyPr/>
          <a:lstStyle/>
          <a:p>
            <a:r>
              <a:rPr lang="en-US"/>
              <a:t>Disable banners
Hide file extensions
Custom error pages</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Summary</a:t>
            </a:r>
          </a:p>
        </p:txBody>
      </p:sp>
      <p:sp>
        <p:nvSpPr>
          <p:cNvPr id="2" name="Content"/>
          <p:cNvSpPr>
            <a:spLocks noGrp="1"/>
          </p:cNvSpPr>
          <p:nvPr>
            <p:ph idx="1" hasCustomPrompt="1"/>
          </p:nvPr>
        </p:nvSpPr>
        <p:spPr/>
        <p:txBody>
          <a:bodyPr/>
          <a:lstStyle/>
          <a:p>
            <a:r>
              <a:rPr lang="en-US"/>
              <a:t>Hacker tools
Spoofing IP addresses
Fragmenting packets
Countermeasures</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In-Class Practice</a:t>
            </a:r>
          </a:p>
        </p:txBody>
      </p:sp>
      <p:sp>
        <p:nvSpPr>
          <p:cNvPr id="2" name="Content"/>
          <p:cNvSpPr>
            <a:spLocks noGrp="1"/>
          </p:cNvSpPr>
          <p:nvPr>
            <p:ph idx="1" hasCustomPrompt="1"/>
          </p:nvPr>
        </p:nvSpPr>
        <p:spPr/>
        <p:txBody>
          <a:bodyPr/>
          <a:lstStyle/>
          <a:p>
            <a:pPr>
              <a:buNone/>
            </a:pPr>
            <a:r>
              <a:t>Do the following labs:</a:t>
            </a:r>
          </a:p>
          <a:p>
            <a:r>
              <a:t>5.3.4 Troubleshoot Connectivity with ping/hping3
5.3.6 Perform an Internal Scan with Nmap
5.3.7 Perform an External Scan Using Zenmap
5.3.12 Scan for Zombie Processes</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a:t>Class Discussion</a:t>
            </a:r>
          </a:p>
        </p:txBody>
      </p:sp>
      <p:sp>
        <p:nvSpPr>
          <p:cNvPr id="2" name="Content"/>
          <p:cNvSpPr>
            <a:spLocks noGrp="1"/>
          </p:cNvSpPr>
          <p:nvPr>
            <p:ph idx="1" hasCustomPrompt="1"/>
          </p:nvPr>
        </p:nvSpPr>
        <p:spPr/>
        <p:txBody>
          <a:bodyPr/>
          <a:lstStyle/>
          <a:p>
            <a:r>
              <a:rPr lang="en-US"/>
              <a:t>What is scanning?
Which types of scanning are used to gather information about a target?
Which tools can be used for scanning?
What type of information can be gathered with scanning?
How can organizations protect themselves against scanning attempts?</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a:t>TestOut CyberDefense Pro</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E5923-55F6-4068-B56E-632BAA86EF2B}"/>
              </a:ext>
            </a:extLst>
          </p:cNvPr>
          <p:cNvSpPr>
            <a:spLocks noGrp="1"/>
          </p:cNvSpPr>
          <p:nvPr>
            <p:ph type="title"/>
          </p:nvPr>
        </p:nvSpPr>
        <p:spPr/>
        <p:txBody>
          <a:bodyPr/>
          <a:lstStyle/>
          <a:p>
            <a:r>
              <a:rPr lang="en-US" dirty="0"/>
              <a:t>Reconnaissance Overview</a:t>
            </a:r>
          </a:p>
        </p:txBody>
      </p:sp>
    </p:spTree>
    <p:extLst>
      <p:ext uri="{BB962C8B-B14F-4D97-AF65-F5344CB8AC3E}">
        <p14:creationId xmlns:p14="http://schemas.microsoft.com/office/powerpoint/2010/main" val="66050395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hasCustomPrompt="1"/>
          </p:nvPr>
        </p:nvSpPr>
        <p:spPr/>
        <p:txBody>
          <a:bodyPr/>
          <a:lstStyle/>
          <a:p>
            <a:r>
              <a:rPr lang="en-US" dirty="0"/>
              <a:t>Reconnaissance</a:t>
            </a:r>
          </a:p>
        </p:txBody>
      </p:sp>
      <p:sp>
        <p:nvSpPr>
          <p:cNvPr id="2" name="Content"/>
          <p:cNvSpPr>
            <a:spLocks noGrp="1"/>
          </p:cNvSpPr>
          <p:nvPr>
            <p:ph idx="1" hasCustomPrompt="1"/>
          </p:nvPr>
        </p:nvSpPr>
        <p:spPr/>
        <p:txBody>
          <a:bodyPr/>
          <a:lstStyle/>
          <a:p>
            <a:r>
              <a:rPr lang="en-US" dirty="0"/>
              <a:t>Information gathering
Systematic in nature</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dirty="0"/>
              <a:t>TestOut CyberDefense Pro</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cNvSpPr>
            <a:spLocks noGrp="1"/>
          </p:cNvSpPr>
          <p:nvPr>
            <p:ph idx="1" hasCustomPrompt="1"/>
          </p:nvPr>
        </p:nvSpPr>
        <p:spPr/>
        <p:txBody>
          <a:bodyPr/>
          <a:lstStyle/>
          <a:p>
            <a:r>
              <a:rPr lang="en-US" dirty="0"/>
              <a:t>List items individually
Extract system information
Helps plan attack</a:t>
            </a:r>
          </a:p>
        </p:txBody>
      </p:sp>
      <p:sp>
        <p:nvSpPr>
          <p:cNvPr id="4" name="Title"/>
          <p:cNvSpPr>
            <a:spLocks noGrp="1"/>
          </p:cNvSpPr>
          <p:nvPr>
            <p:ph type="title" hasCustomPrompt="1"/>
          </p:nvPr>
        </p:nvSpPr>
        <p:spPr/>
        <p:txBody>
          <a:bodyPr/>
          <a:lstStyle/>
          <a:p>
            <a:r>
              <a:rPr lang="en-US" dirty="0"/>
              <a:t>Enumeration</a:t>
            </a:r>
          </a:p>
        </p:txBody>
      </p:sp>
      <p:sp>
        <p:nvSpPr>
          <p:cNvPr id="3"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dirty="0"/>
              <a:t>TestOut CyberDefense Pro</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dirty="0"/>
              <a:t>Reconnaissance Processes</a:t>
            </a:r>
          </a:p>
        </p:txBody>
      </p:sp>
      <p:pic>
        <p:nvPicPr>
          <p:cNvPr id="5" name="New picture" descr="Passive reconnaissance illustration: a group of people at a restaurant. "/>
          <p:cNvPicPr/>
          <p:nvPr/>
        </p:nvPicPr>
        <p:blipFill>
          <a:blip r:embed="rId2"/>
          <a:srcRect/>
          <a:stretch>
            <a:fillRect/>
          </a:stretch>
        </p:blipFill>
        <p:spPr>
          <a:xfrm>
            <a:off x="1579118" y="1280160"/>
            <a:ext cx="8902700" cy="5013880"/>
          </a:xfrm>
          <a:prstGeom prst="rect">
            <a:avLst/>
          </a:prstGeom>
          <a:ln>
            <a:solidFill>
              <a:schemeClr val="tx2">
                <a:lumMod val="60000"/>
                <a:lumOff val="40000"/>
              </a:schemeClr>
            </a:solidFill>
          </a:ln>
        </p:spPr>
      </p:pic>
      <p:sp>
        <p:nvSpPr>
          <p:cNvPr id="4" name="Product">
            <a:extLst>
              <a:ext uri="{C183D7F6-B498-43B3-948B-1728B52AA6E4}">
                <adec:decorative xmlns:adec="http://schemas.microsoft.com/office/drawing/2017/decorative" val="1"/>
              </a:ext>
            </a:extLst>
          </p:cNvPr>
          <p:cNvSpPr>
            <a:spLocks noGrp="1"/>
          </p:cNvSpPr>
          <p:nvPr>
            <p:ph type="body" sz="quarter" idx="12" hasCustomPrompt="1"/>
          </p:nvPr>
        </p:nvSpPr>
        <p:spPr/>
        <p:txBody>
          <a:bodyPr/>
          <a:lstStyle/>
          <a:p>
            <a:r>
              <a:rPr lang="en-US" dirty="0"/>
              <a:t>TestOut CyberDefense Pro</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3.12.17"/>
  <p:tag name="AS_TITLE" val="Spire.Presentation for .NET "/>
  <p:tag name="AS_VERSION" val="2.1.0.0"/>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90764B31-6B7F-4047-8C8A-99BF977DF8A3}&quot;/&gt;&lt;isInvalidForFieldText val=&quot;0&quot;/&gt;&lt;Image&gt;&lt;filename val=&quot;C:\Users\gshaffer.TESTOUT\AppData\Local\Temp\CP86281475988968Session\CPTrustFolder86281475988968\PPTImport86281481533781\data\asimages\{90764B31-6B7F-4047-8C8A-99BF977DF8A3}_1.png&quot;/&gt;&lt;left val=&quot;68&quot;/&gt;&lt;top val=&quot;130&quot;/&gt;&lt;width val=&quot;817&quot;/&gt;&lt;height val=&quot;169&quot;/&gt;&lt;hasText val=&quot;1&quot;/&gt;&lt;/Image&gt;&lt;/ThreeDShapeInfo&gt;"/>
  <p:tag name="PRESENTER_DUMMYTAG" val="&lt;DummyForForceWrite&gt;&lt;/DummyForForceWrite&gt;"/>
  <p:tag name="PRESENTER_SHAPETEXTINFO" val="&lt;ShapeTextInfo&gt;&lt;TableIndex row=&quot;-1&quot; col=&quot;-1&quot;&gt;&lt;linesCount val=&quot;1&quot;/&gt;&lt;lineCharCount val=&quot;13&quot;/&gt;&lt;/TableIndex&gt;&lt;/ShapeTextInfo&gt;"/>
</p:tagLst>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TestOut">
  <a:themeElements>
    <a:clrScheme name="Custom 3">
      <a:dk1>
        <a:srgbClr val="333842"/>
      </a:dk1>
      <a:lt1>
        <a:sysClr val="window" lastClr="FFFFFF"/>
      </a:lt1>
      <a:dk2>
        <a:srgbClr val="4D5763"/>
      </a:dk2>
      <a:lt2>
        <a:srgbClr val="E8E5E3"/>
      </a:lt2>
      <a:accent1>
        <a:srgbClr val="FCBA33"/>
      </a:accent1>
      <a:accent2>
        <a:srgbClr val="FCA100"/>
      </a:accent2>
      <a:accent3>
        <a:srgbClr val="F26E36"/>
      </a:accent3>
      <a:accent4>
        <a:srgbClr val="6691C2"/>
      </a:accent4>
      <a:accent5>
        <a:srgbClr val="007AB3"/>
      </a:accent5>
      <a:accent6>
        <a:srgbClr val="40B480"/>
      </a:accent6>
      <a:hlink>
        <a:srgbClr val="FCBA33"/>
      </a:hlink>
      <a:folHlink>
        <a:srgbClr val="F26E36"/>
      </a:folHlink>
    </a:clrScheme>
    <a:fontScheme name="TestOut">
      <a:majorFont>
        <a:latin typeface="Kepler St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メイリオ"/>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entury Gothic" panose="020B0502020202020204"/>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メイリオ"/>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tileRect/>
        </a:gradFill>
        <a:gradFill rotWithShape="1">
          <a:gsLst>
            <a:gs pos="0">
              <a:schemeClr val="phClr">
                <a:tint val="98000"/>
                <a:lumMod val="114000"/>
              </a:schemeClr>
            </a:gs>
            <a:gs pos="100000">
              <a:schemeClr val="phClr">
                <a:shade val="90000"/>
                <a:lumMod val="84000"/>
              </a:schemeClr>
            </a:gs>
          </a:gsLst>
          <a:lin ang="5400000" scaled="0"/>
          <a:tileRect/>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tileRect/>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rcRect/>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110</TotalTime>
  <Words>1038</Words>
  <Application>Microsoft Office PowerPoint</Application>
  <PresentationFormat>Widescreen</PresentationFormat>
  <Paragraphs>159</Paragraphs>
  <Slides>58</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58</vt:i4>
      </vt:variant>
    </vt:vector>
  </HeadingPairs>
  <TitlesOfParts>
    <vt:vector size="66" baseType="lpstr">
      <vt:lpstr>Wingdings 3</vt:lpstr>
      <vt:lpstr>Arial</vt:lpstr>
      <vt:lpstr>Kepler Std</vt:lpstr>
      <vt:lpstr>Century Gothic</vt:lpstr>
      <vt:lpstr>Pathway Gothic One</vt:lpstr>
      <vt:lpstr>Roboto</vt:lpstr>
      <vt:lpstr>TestOut</vt:lpstr>
      <vt:lpstr>Ion Boardroom</vt:lpstr>
      <vt:lpstr>Reconnaissance</vt:lpstr>
      <vt:lpstr>Reconnaissance Overview</vt:lpstr>
      <vt:lpstr>Section Skill Overview</vt:lpstr>
      <vt:lpstr>Key Terms</vt:lpstr>
      <vt:lpstr>Key Definitions</vt:lpstr>
      <vt:lpstr>Reconnaissance Overview</vt:lpstr>
      <vt:lpstr>Reconnaissance</vt:lpstr>
      <vt:lpstr>Enumeration</vt:lpstr>
      <vt:lpstr>Reconnaissance Processes</vt:lpstr>
      <vt:lpstr>Reconnaissance Processes</vt:lpstr>
      <vt:lpstr>Summary</vt:lpstr>
      <vt:lpstr>In-Class Practice</vt:lpstr>
      <vt:lpstr>Class Discussion</vt:lpstr>
      <vt:lpstr>Reconnaissance Countermeasures</vt:lpstr>
      <vt:lpstr>Section Skill Overview</vt:lpstr>
      <vt:lpstr>Key Terms</vt:lpstr>
      <vt:lpstr>Key Definitions</vt:lpstr>
      <vt:lpstr>Reconnaissance Countermeasures</vt:lpstr>
      <vt:lpstr>Information Sharing Policies</vt:lpstr>
      <vt:lpstr>Reconnaissance Countermeasures</vt:lpstr>
      <vt:lpstr>Reconnaissance Countermeasures</vt:lpstr>
      <vt:lpstr>Summary</vt:lpstr>
      <vt:lpstr>In-Class Practice</vt:lpstr>
      <vt:lpstr>Class Discussion</vt:lpstr>
      <vt:lpstr>Scanning</vt:lpstr>
      <vt:lpstr>Section Skill Overview</vt:lpstr>
      <vt:lpstr>Key Terms</vt:lpstr>
      <vt:lpstr>Key Definitions</vt:lpstr>
      <vt:lpstr>Scanning Processes</vt:lpstr>
      <vt:lpstr>Network Scans</vt:lpstr>
      <vt:lpstr>Scanning Processes</vt:lpstr>
      <vt:lpstr>Network Scans</vt:lpstr>
      <vt:lpstr>Scanning Processes</vt:lpstr>
      <vt:lpstr>Scanning Processes</vt:lpstr>
      <vt:lpstr>Scanning Processes</vt:lpstr>
      <vt:lpstr>Port Scans</vt:lpstr>
      <vt:lpstr>Scanning Processes</vt:lpstr>
      <vt:lpstr>Scanning Processes</vt:lpstr>
      <vt:lpstr>Scanning Processes</vt:lpstr>
      <vt:lpstr>Scanning Processes</vt:lpstr>
      <vt:lpstr>Scanning Processes</vt:lpstr>
      <vt:lpstr>Stealth Scan</vt:lpstr>
      <vt:lpstr>Scanning Processes</vt:lpstr>
      <vt:lpstr>Scanning Processes</vt:lpstr>
      <vt:lpstr>OS Scans</vt:lpstr>
      <vt:lpstr>Banner Grabbing</vt:lpstr>
      <vt:lpstr>Summary</vt:lpstr>
      <vt:lpstr>Scanning Considerations</vt:lpstr>
      <vt:lpstr>Scanning Considerations</vt:lpstr>
      <vt:lpstr>Scanning Considerations</vt:lpstr>
      <vt:lpstr>Evasion</vt:lpstr>
      <vt:lpstr>Scanning Considerations</vt:lpstr>
      <vt:lpstr>Scanning Considerations</vt:lpstr>
      <vt:lpstr>Vulnerability Scan</vt:lpstr>
      <vt:lpstr>Prevent Banner Grabbing</vt:lpstr>
      <vt:lpstr>Summary</vt:lpstr>
      <vt:lpstr>In-Class Practice</vt:lpstr>
      <vt:lpstr>Class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Neil Maxwell</dc:creator>
  <cp:lastModifiedBy>Rick Jones</cp:lastModifiedBy>
  <cp:revision>36</cp:revision>
  <dcterms:created xsi:type="dcterms:W3CDTF">2018-06-15T22:57:16Z</dcterms:created>
  <dcterms:modified xsi:type="dcterms:W3CDTF">2021-04-29T22:56:36Z</dcterms:modified>
</cp:coreProperties>
</file>