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embeddedFontLst>
    <p:embeddedFont>
      <p:font typeface="Proxima Nova"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3" d="100"/>
          <a:sy n="143" d="100"/>
        </p:scale>
        <p:origin x="68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41e54e5445_6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41e54e5445_6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41042c3bfa_3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41042c3bfa_3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41042c3bfa_3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41042c3bfa_3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41e54e5445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41e54e5445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41042c3bfa_3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41042c3bfa_3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f4a136b7a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f4a136b7a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80f1d666c9dad7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280f1d666c9dad7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80f1d666c9dad72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280f1d666c9dad72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41042c3bfa_3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41042c3bfa_3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41042c3bfa_3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41042c3bfa_3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41042c3bfa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41042c3bfa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41e54e5445_5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41e54e5445_5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42010c74d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42010c74d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42010c74d4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42010c74d4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42010c74d4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42010c74d4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41e54e5445_7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41e54e5445_7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41e54e5445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41e54e5445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41de87d12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41de87d12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41e54e5445_7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41e54e5445_7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41042c3bfa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41042c3bfa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f4a136b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f4a136b7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f4a136b7a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f4a136b7a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cxnSp>
        <p:nvCxnSpPr>
          <p:cNvPr id="10" name="Google Shape;10;p2"/>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1" name="Google Shape;11;p2"/>
          <p:cNvSpPr txBox="1">
            <a:spLocks noGrp="1"/>
          </p:cNvSpPr>
          <p:nvPr>
            <p:ph type="ctrTitle"/>
          </p:nvPr>
        </p:nvSpPr>
        <p:spPr>
          <a:xfrm>
            <a:off x="510450" y="1257300"/>
            <a:ext cx="8123100" cy="1588500"/>
          </a:xfrm>
          <a:prstGeom prst="rect">
            <a:avLst/>
          </a:prstGeom>
        </p:spPr>
        <p:txBody>
          <a:bodyPr spcFirstLastPara="1" wrap="square" lIns="91425" tIns="91425" rIns="91425" bIns="91425" anchor="b" anchorCtr="0"/>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2" name="Google Shape;12;p2"/>
          <p:cNvSpPr txBox="1">
            <a:spLocks noGrp="1"/>
          </p:cNvSpPr>
          <p:nvPr>
            <p:ph type="subTitle" idx="1"/>
          </p:nvPr>
        </p:nvSpPr>
        <p:spPr>
          <a:xfrm>
            <a:off x="510450" y="3182313"/>
            <a:ext cx="8123100" cy="6300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1"/>
          <p:cNvSpPr txBox="1">
            <a:spLocks noGrp="1"/>
          </p:cNvSpPr>
          <p:nvPr>
            <p:ph type="title" hasCustomPrompt="1"/>
          </p:nvPr>
        </p:nvSpPr>
        <p:spPr>
          <a:xfrm>
            <a:off x="311700" y="991475"/>
            <a:ext cx="8520600" cy="1917900"/>
          </a:xfrm>
          <a:prstGeom prst="rect">
            <a:avLst/>
          </a:prstGeom>
        </p:spPr>
        <p:txBody>
          <a:bodyPr spcFirstLastPara="1" wrap="square" lIns="91425" tIns="91425" rIns="91425" bIns="91425" anchor="ctr" anchorCtr="0"/>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071300"/>
            <a:ext cx="8520600" cy="901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cxnSp>
        <p:nvCxnSpPr>
          <p:cNvPr id="15" name="Google Shape;15;p3"/>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6" name="Google Shape;16;p3"/>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7" name="Google Shape;17;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1" name="Google Shape;21;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Google Shape;22;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5" name="Google Shape;25;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90250" y="526350"/>
            <a:ext cx="57975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7" name="Google Shape;37;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0" name="Google Shape;40;p9"/>
          <p:cNvCxnSpPr/>
          <p:nvPr/>
        </p:nvCxnSpPr>
        <p:spPr>
          <a:xfrm>
            <a:off x="5029675" y="4495500"/>
            <a:ext cx="468300" cy="0"/>
          </a:xfrm>
          <a:prstGeom prst="straightConnector1">
            <a:avLst/>
          </a:prstGeom>
          <a:noFill/>
          <a:ln w="19050" cap="flat" cmpd="sng">
            <a:solidFill>
              <a:schemeClr val="lt2"/>
            </a:solidFill>
            <a:prstDash val="solid"/>
            <a:round/>
            <a:headEnd type="none" w="sm" len="sm"/>
            <a:tailEnd type="none" w="sm" len="sm"/>
          </a:ln>
        </p:spPr>
      </p:cxnSp>
      <p:sp>
        <p:nvSpPr>
          <p:cNvPr id="41" name="Google Shape;41;p9"/>
          <p:cNvSpPr txBox="1">
            <a:spLocks noGrp="1"/>
          </p:cNvSpPr>
          <p:nvPr>
            <p:ph type="title"/>
          </p:nvPr>
        </p:nvSpPr>
        <p:spPr>
          <a:xfrm>
            <a:off x="265500" y="1205825"/>
            <a:ext cx="4045200" cy="15096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4" name="Google Shape;44;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1700" y="423682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2100"/>
              <a:buNone/>
              <a:defRPr sz="2100"/>
            </a:lvl1pPr>
          </a:lstStyle>
          <a:p>
            <a:endParaRPr/>
          </a:p>
        </p:txBody>
      </p: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pearmin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marL="914400" lvl="1"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marL="1371600" lvl="2"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marL="1828800" lvl="3"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marL="2286000" lvl="4"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marL="2743200" lvl="5"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marL="3200400" lvl="6"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marL="3657600" lvl="7"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marL="4114800" lvl="8" indent="-317500">
              <a:lnSpc>
                <a:spcPct val="115000"/>
              </a:lnSpc>
              <a:spcBef>
                <a:spcPts val="1600"/>
              </a:spcBef>
              <a:spcAft>
                <a:spcPts val="160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fade thruBlk="1"/>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youtube.com/watch?v=nyYr3cR5BTw"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510450" y="1257300"/>
            <a:ext cx="8123100" cy="1588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ITCS 3166</a:t>
            </a:r>
            <a:endParaRPr/>
          </a:p>
        </p:txBody>
      </p:sp>
      <p:sp>
        <p:nvSpPr>
          <p:cNvPr id="60" name="Google Shape;60;p13"/>
          <p:cNvSpPr txBox="1">
            <a:spLocks noGrp="1"/>
          </p:cNvSpPr>
          <p:nvPr>
            <p:ph type="subTitle" idx="1"/>
          </p:nvPr>
        </p:nvSpPr>
        <p:spPr>
          <a:xfrm>
            <a:off x="510450" y="3182330"/>
            <a:ext cx="8123100" cy="885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Channel Allocation Problem/Multiple Access Protocols Group 3</a:t>
            </a:r>
            <a:endParaRPr/>
          </a:p>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ALOHA</a:t>
            </a:r>
            <a:endParaRPr>
              <a:solidFill>
                <a:schemeClr val="dk2"/>
              </a:solidFill>
            </a:endParaRPr>
          </a:p>
        </p:txBody>
      </p:sp>
      <p:sp>
        <p:nvSpPr>
          <p:cNvPr id="115" name="Google Shape;115;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ALOHA is wireless data system that was developed at the University of Hawaii by Norman Abramson.</a:t>
            </a:r>
            <a:endParaRPr sz="1400"/>
          </a:p>
          <a:p>
            <a:pPr marL="0" lvl="0" indent="0" algn="l" rtl="0">
              <a:spcBef>
                <a:spcPts val="1600"/>
              </a:spcBef>
              <a:spcAft>
                <a:spcPts val="0"/>
              </a:spcAft>
              <a:buNone/>
            </a:pPr>
            <a:r>
              <a:rPr lang="en" sz="1400"/>
              <a:t>ALOHA was developed due to the need to run communications between all of the small islands making up hawaii.</a:t>
            </a:r>
            <a:endParaRPr sz="1400"/>
          </a:p>
          <a:p>
            <a:pPr marL="0" lvl="0" indent="0" algn="l" rtl="0">
              <a:spcBef>
                <a:spcPts val="1600"/>
              </a:spcBef>
              <a:spcAft>
                <a:spcPts val="0"/>
              </a:spcAft>
              <a:buNone/>
            </a:pPr>
            <a:r>
              <a:rPr lang="en" sz="1400"/>
              <a:t>The impracticality of using cables between the islands necessitated the development of a wireless system.</a:t>
            </a:r>
            <a:endParaRPr sz="1400"/>
          </a:p>
          <a:p>
            <a:pPr marL="0" lvl="0" indent="0" algn="l" rtl="0">
              <a:spcBef>
                <a:spcPts val="1600"/>
              </a:spcBef>
              <a:spcAft>
                <a:spcPts val="0"/>
              </a:spcAft>
              <a:buNone/>
            </a:pPr>
            <a:r>
              <a:rPr lang="en" sz="1400"/>
              <a:t>ALOHA uses the same upstream frequency for each user and uploads the frames to a central terminal.</a:t>
            </a:r>
            <a:endParaRPr sz="1400"/>
          </a:p>
          <a:p>
            <a:pPr marL="0" lvl="0" indent="0" algn="l" rtl="0">
              <a:spcBef>
                <a:spcPts val="1600"/>
              </a:spcBef>
              <a:spcAft>
                <a:spcPts val="1600"/>
              </a:spcAft>
              <a:buNone/>
            </a:pPr>
            <a:r>
              <a:rPr lang="en" sz="1400"/>
              <a:t>ALOHA deals with sending frames 2 different ways, pure and slotted.</a:t>
            </a:r>
            <a:endParaRPr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animEffect transition="in" filter="fade">
                                      <p:cBhvr>
                                        <p:cTn id="7" dur="1500"/>
                                        <p:tgtEl>
                                          <p:spTgt spid="115">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animEffect transition="in" filter="fade">
                                      <p:cBhvr>
                                        <p:cTn id="11" dur="1500"/>
                                        <p:tgtEl>
                                          <p:spTgt spid="115">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animEffect transition="in" filter="fade">
                                      <p:cBhvr>
                                        <p:cTn id="15" dur="1500"/>
                                        <p:tgtEl>
                                          <p:spTgt spid="115">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animEffect transition="in" filter="fade">
                                      <p:cBhvr>
                                        <p:cTn id="19" dur="1500"/>
                                        <p:tgtEl>
                                          <p:spTgt spid="115">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animEffect transition="in" filter="fade">
                                      <p:cBhvr>
                                        <p:cTn id="23" dur="1500"/>
                                        <p:tgtEl>
                                          <p:spTgt spid="1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Pure ALOHA</a:t>
            </a:r>
            <a:endParaRPr>
              <a:solidFill>
                <a:schemeClr val="dk2"/>
              </a:solidFill>
            </a:endParaRPr>
          </a:p>
        </p:txBody>
      </p:sp>
      <p:sp>
        <p:nvSpPr>
          <p:cNvPr id="121" name="Google Shape;121;p23"/>
          <p:cNvSpPr txBox="1">
            <a:spLocks noGrp="1"/>
          </p:cNvSpPr>
          <p:nvPr>
            <p:ph type="body" idx="1"/>
          </p:nvPr>
        </p:nvSpPr>
        <p:spPr>
          <a:xfrm>
            <a:off x="311700" y="1152475"/>
            <a:ext cx="7826100" cy="11877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Char char="●"/>
            </a:pPr>
            <a:r>
              <a:rPr lang="en" sz="1200"/>
              <a:t>Pure ALOHA sends out the users frames without regard for collision avoidance.</a:t>
            </a:r>
            <a:endParaRPr sz="1200"/>
          </a:p>
          <a:p>
            <a:pPr marL="457200" lvl="0" indent="-304800" algn="l" rtl="0">
              <a:spcBef>
                <a:spcPts val="0"/>
              </a:spcBef>
              <a:spcAft>
                <a:spcPts val="0"/>
              </a:spcAft>
              <a:buSzPts val="1200"/>
              <a:buChar char="●"/>
            </a:pPr>
            <a:r>
              <a:rPr lang="en" sz="1200"/>
              <a:t>The senders only listen for if the frame is destroyed before reaching the central terminal.</a:t>
            </a:r>
            <a:endParaRPr sz="1200"/>
          </a:p>
          <a:p>
            <a:pPr marL="457200" lvl="0" indent="-304800" algn="l" rtl="0">
              <a:spcBef>
                <a:spcPts val="0"/>
              </a:spcBef>
              <a:spcAft>
                <a:spcPts val="0"/>
              </a:spcAft>
              <a:buSzPts val="1200"/>
              <a:buChar char="●"/>
            </a:pPr>
            <a:r>
              <a:rPr lang="en" sz="1200"/>
              <a:t>If the frame was destroyed then the senders wait a random interval before sending another.</a:t>
            </a:r>
            <a:endParaRPr sz="1200"/>
          </a:p>
          <a:p>
            <a:pPr marL="457200" lvl="0" indent="-304800" algn="l" rtl="0">
              <a:spcBef>
                <a:spcPts val="0"/>
              </a:spcBef>
              <a:spcAft>
                <a:spcPts val="0"/>
              </a:spcAft>
              <a:buSzPts val="1200"/>
              <a:buChar char="●"/>
            </a:pPr>
            <a:r>
              <a:rPr lang="en" sz="1200"/>
              <a:t>This process repeats until the sender gets confirmation that the frame has successfully made it to the central terminal.</a:t>
            </a:r>
            <a:endParaRPr sz="1200"/>
          </a:p>
        </p:txBody>
      </p:sp>
      <p:pic>
        <p:nvPicPr>
          <p:cNvPr id="122" name="Google Shape;122;p23"/>
          <p:cNvPicPr preferRelativeResize="0"/>
          <p:nvPr/>
        </p:nvPicPr>
        <p:blipFill>
          <a:blip r:embed="rId3">
            <a:alphaModFix/>
          </a:blip>
          <a:stretch>
            <a:fillRect/>
          </a:stretch>
        </p:blipFill>
        <p:spPr>
          <a:xfrm>
            <a:off x="5285400" y="2571750"/>
            <a:ext cx="2705100" cy="2026200"/>
          </a:xfrm>
          <a:prstGeom prst="rect">
            <a:avLst/>
          </a:prstGeom>
          <a:noFill/>
          <a:ln>
            <a:noFill/>
          </a:ln>
        </p:spPr>
      </p:pic>
      <p:sp>
        <p:nvSpPr>
          <p:cNvPr id="123" name="Google Shape;123;p23"/>
          <p:cNvSpPr txBox="1"/>
          <p:nvPr/>
        </p:nvSpPr>
        <p:spPr>
          <a:xfrm>
            <a:off x="311700" y="2571750"/>
            <a:ext cx="4973700" cy="1240200"/>
          </a:xfrm>
          <a:prstGeom prst="rect">
            <a:avLst/>
          </a:prstGeom>
          <a:noFill/>
          <a:ln>
            <a:noFill/>
          </a:ln>
        </p:spPr>
        <p:txBody>
          <a:bodyPr spcFirstLastPara="1" wrap="square" lIns="91425" tIns="91425" rIns="91425" bIns="91425" anchor="t" anchorCtr="0">
            <a:noAutofit/>
          </a:bodyPr>
          <a:lstStyle/>
          <a:p>
            <a:pPr marL="457200" lvl="0" indent="-304800" algn="l" rtl="0">
              <a:lnSpc>
                <a:spcPct val="115000"/>
              </a:lnSpc>
              <a:spcBef>
                <a:spcPts val="0"/>
              </a:spcBef>
              <a:spcAft>
                <a:spcPts val="0"/>
              </a:spcAft>
              <a:buClr>
                <a:schemeClr val="lt2"/>
              </a:buClr>
              <a:buSzPts val="1200"/>
              <a:buChar char="●"/>
            </a:pPr>
            <a:r>
              <a:rPr lang="en" sz="1200">
                <a:solidFill>
                  <a:schemeClr val="lt2"/>
                </a:solidFill>
              </a:rPr>
              <a:t>This process embodies the idea of quantity over quality, the more times a frame is sent out the greater chance of it not colliding with any other frame.</a:t>
            </a:r>
            <a:endParaRPr sz="1200">
              <a:solidFill>
                <a:schemeClr val="lt2"/>
              </a:solidFill>
            </a:endParaRPr>
          </a:p>
          <a:p>
            <a:pPr marL="457200" lvl="0" indent="-304800" algn="l" rtl="0">
              <a:lnSpc>
                <a:spcPct val="115000"/>
              </a:lnSpc>
              <a:spcBef>
                <a:spcPts val="0"/>
              </a:spcBef>
              <a:spcAft>
                <a:spcPts val="0"/>
              </a:spcAft>
              <a:buClr>
                <a:schemeClr val="lt2"/>
              </a:buClr>
              <a:buSzPts val="1200"/>
              <a:buChar char="●"/>
            </a:pPr>
            <a:r>
              <a:rPr lang="en" sz="1200">
                <a:solidFill>
                  <a:schemeClr val="lt2"/>
                </a:solidFill>
              </a:rPr>
              <a:t>Due to the random nature of the collisions this process is not very efficient and only has an 18% channel utilization.</a:t>
            </a:r>
            <a:endParaRPr sz="1200">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animEffect transition="in" filter="fade">
                                      <p:cBhvr>
                                        <p:cTn id="7" dur="1500"/>
                                        <p:tgtEl>
                                          <p:spTgt spid="121">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animEffect transition="in" filter="fade">
                                      <p:cBhvr>
                                        <p:cTn id="11" dur="1500"/>
                                        <p:tgtEl>
                                          <p:spTgt spid="121">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animEffect transition="in" filter="fade">
                                      <p:cBhvr>
                                        <p:cTn id="15" dur="1500"/>
                                        <p:tgtEl>
                                          <p:spTgt spid="121">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animEffect transition="in" filter="fade">
                                      <p:cBhvr>
                                        <p:cTn id="19" dur="1500"/>
                                        <p:tgtEl>
                                          <p:spTgt spid="121">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23">
                                            <p:txEl>
                                              <p:pRg st="0" end="0"/>
                                            </p:txEl>
                                          </p:spTgt>
                                        </p:tgtEl>
                                        <p:attrNameLst>
                                          <p:attrName>style.visibility</p:attrName>
                                        </p:attrNameLst>
                                      </p:cBhvr>
                                      <p:to>
                                        <p:strVal val="visible"/>
                                      </p:to>
                                    </p:set>
                                    <p:animEffect transition="in" filter="fade">
                                      <p:cBhvr>
                                        <p:cTn id="23" dur="1500"/>
                                        <p:tgtEl>
                                          <p:spTgt spid="123">
                                            <p:txEl>
                                              <p:pRg st="0" end="0"/>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123">
                                            <p:txEl>
                                              <p:pRg st="1" end="1"/>
                                            </p:txEl>
                                          </p:spTgt>
                                        </p:tgtEl>
                                        <p:attrNameLst>
                                          <p:attrName>style.visibility</p:attrName>
                                        </p:attrNameLst>
                                      </p:cBhvr>
                                      <p:to>
                                        <p:strVal val="visible"/>
                                      </p:to>
                                    </p:set>
                                    <p:animEffect transition="in" filter="fade">
                                      <p:cBhvr>
                                        <p:cTn id="27" dur="1500"/>
                                        <p:tgtEl>
                                          <p:spTgt spid="123">
                                            <p:txEl>
                                              <p:pRg st="1" end="1"/>
                                            </p:txEl>
                                          </p:spTgt>
                                        </p:tgtEl>
                                      </p:cBhvr>
                                    </p:animEffect>
                                  </p:childTnLst>
                                </p:cTn>
                              </p:par>
                            </p:childTnLst>
                          </p:cTn>
                        </p:par>
                        <p:par>
                          <p:cTn id="28" fill="hold">
                            <p:stCondLst>
                              <p:cond delay="9000"/>
                            </p:stCondLst>
                            <p:childTnLst>
                              <p:par>
                                <p:cTn id="29" presetID="10" presetClass="entr" presetSubtype="0" fill="hold" nodeType="afterEffect">
                                  <p:stCondLst>
                                    <p:cond delay="0"/>
                                  </p:stCondLst>
                                  <p:childTnLst>
                                    <p:set>
                                      <p:cBhvr>
                                        <p:cTn id="30" dur="1" fill="hold">
                                          <p:stCondLst>
                                            <p:cond delay="0"/>
                                          </p:stCondLst>
                                        </p:cTn>
                                        <p:tgtEl>
                                          <p:spTgt spid="122"/>
                                        </p:tgtEl>
                                        <p:attrNameLst>
                                          <p:attrName>style.visibility</p:attrName>
                                        </p:attrNameLst>
                                      </p:cBhvr>
                                      <p:to>
                                        <p:strVal val="visible"/>
                                      </p:to>
                                    </p:set>
                                    <p:animEffect transition="in" filter="fade">
                                      <p:cBhvr>
                                        <p:cTn id="31" dur="10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Slotted ALOHA</a:t>
            </a:r>
            <a:endParaRPr>
              <a:solidFill>
                <a:schemeClr val="dk2"/>
              </a:solidFill>
            </a:endParaRPr>
          </a:p>
        </p:txBody>
      </p:sp>
      <p:sp>
        <p:nvSpPr>
          <p:cNvPr id="129" name="Google Shape;129;p24"/>
          <p:cNvSpPr txBox="1">
            <a:spLocks noGrp="1"/>
          </p:cNvSpPr>
          <p:nvPr>
            <p:ph type="body" idx="1"/>
          </p:nvPr>
        </p:nvSpPr>
        <p:spPr>
          <a:xfrm>
            <a:off x="311700" y="1152475"/>
            <a:ext cx="8138100" cy="14193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 sz="1400"/>
              <a:t>Slotted ALOHA was developed as a way to make pure ALOHA more efficient.</a:t>
            </a:r>
            <a:endParaRPr sz="1400"/>
          </a:p>
          <a:p>
            <a:pPr marL="457200" lvl="0" indent="-317500" algn="l" rtl="0">
              <a:spcBef>
                <a:spcPts val="0"/>
              </a:spcBef>
              <a:spcAft>
                <a:spcPts val="0"/>
              </a:spcAft>
              <a:buSzPts val="1400"/>
              <a:buChar char="●"/>
            </a:pPr>
            <a:r>
              <a:rPr lang="en" sz="1400"/>
              <a:t>Instead of each sender transmitting frames at random intervals slotted ALOHA segments time into specific intervals called slots for frames to travel in.</a:t>
            </a:r>
            <a:endParaRPr sz="1400"/>
          </a:p>
          <a:p>
            <a:pPr marL="457200" lvl="0" indent="-317500" algn="l" rtl="0">
              <a:spcBef>
                <a:spcPts val="0"/>
              </a:spcBef>
              <a:spcAft>
                <a:spcPts val="0"/>
              </a:spcAft>
              <a:buSzPts val="1400"/>
              <a:buChar char="●"/>
            </a:pPr>
            <a:r>
              <a:rPr lang="en" sz="1400"/>
              <a:t>This method requires a station to indicate when the boundaries between the slots occur, usually determined beforehand by the users.</a:t>
            </a:r>
            <a:endParaRPr sz="1400"/>
          </a:p>
        </p:txBody>
      </p:sp>
      <p:pic>
        <p:nvPicPr>
          <p:cNvPr id="130" name="Google Shape;130;p24"/>
          <p:cNvPicPr preferRelativeResize="0"/>
          <p:nvPr/>
        </p:nvPicPr>
        <p:blipFill>
          <a:blip r:embed="rId3">
            <a:alphaModFix/>
          </a:blip>
          <a:stretch>
            <a:fillRect/>
          </a:stretch>
        </p:blipFill>
        <p:spPr>
          <a:xfrm>
            <a:off x="5982900" y="2571775"/>
            <a:ext cx="2414708" cy="1808700"/>
          </a:xfrm>
          <a:prstGeom prst="rect">
            <a:avLst/>
          </a:prstGeom>
          <a:noFill/>
          <a:ln>
            <a:noFill/>
          </a:ln>
        </p:spPr>
      </p:pic>
      <p:sp>
        <p:nvSpPr>
          <p:cNvPr id="131" name="Google Shape;131;p24"/>
          <p:cNvSpPr txBox="1"/>
          <p:nvPr/>
        </p:nvSpPr>
        <p:spPr>
          <a:xfrm>
            <a:off x="311700" y="2571750"/>
            <a:ext cx="5671200" cy="18087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Clr>
                <a:schemeClr val="lt2"/>
              </a:buClr>
              <a:buSzPts val="1400"/>
              <a:buChar char="●"/>
            </a:pPr>
            <a:r>
              <a:rPr lang="en">
                <a:solidFill>
                  <a:schemeClr val="lt2"/>
                </a:solidFill>
              </a:rPr>
              <a:t>This method is almost double the efficiency of pure aloha as randomness is eliminated as a factor of collision frequency.</a:t>
            </a:r>
            <a:endParaRPr>
              <a:solidFill>
                <a:schemeClr val="lt2"/>
              </a:solidFill>
            </a:endParaRPr>
          </a:p>
          <a:p>
            <a:pPr marL="457200" lvl="0" indent="-317500" algn="l" rtl="0">
              <a:lnSpc>
                <a:spcPct val="115000"/>
              </a:lnSpc>
              <a:spcBef>
                <a:spcPts val="0"/>
              </a:spcBef>
              <a:spcAft>
                <a:spcPts val="0"/>
              </a:spcAft>
              <a:buClr>
                <a:schemeClr val="lt2"/>
              </a:buClr>
              <a:buSzPts val="1400"/>
              <a:buChar char="●"/>
            </a:pPr>
            <a:r>
              <a:rPr lang="en">
                <a:solidFill>
                  <a:schemeClr val="lt2"/>
                </a:solidFill>
              </a:rPr>
              <a:t>Even though this process was developed in the 70’s it proved useful when Internet over cable was developed as it solved the problem of allocating a shared channel to multiple users. </a:t>
            </a:r>
            <a:endParaRPr>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9">
                                            <p:txEl>
                                              <p:pRg st="0" end="0"/>
                                            </p:txEl>
                                          </p:spTgt>
                                        </p:tgtEl>
                                        <p:attrNameLst>
                                          <p:attrName>style.visibility</p:attrName>
                                        </p:attrNameLst>
                                      </p:cBhvr>
                                      <p:to>
                                        <p:strVal val="visible"/>
                                      </p:to>
                                    </p:set>
                                    <p:animEffect transition="in" filter="fade">
                                      <p:cBhvr>
                                        <p:cTn id="7" dur="1500"/>
                                        <p:tgtEl>
                                          <p:spTgt spid="129">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29">
                                            <p:txEl>
                                              <p:pRg st="1" end="1"/>
                                            </p:txEl>
                                          </p:spTgt>
                                        </p:tgtEl>
                                        <p:attrNameLst>
                                          <p:attrName>style.visibility</p:attrName>
                                        </p:attrNameLst>
                                      </p:cBhvr>
                                      <p:to>
                                        <p:strVal val="visible"/>
                                      </p:to>
                                    </p:set>
                                    <p:animEffect transition="in" filter="fade">
                                      <p:cBhvr>
                                        <p:cTn id="11" dur="1500"/>
                                        <p:tgtEl>
                                          <p:spTgt spid="129">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29">
                                            <p:txEl>
                                              <p:pRg st="2" end="2"/>
                                            </p:txEl>
                                          </p:spTgt>
                                        </p:tgtEl>
                                        <p:attrNameLst>
                                          <p:attrName>style.visibility</p:attrName>
                                        </p:attrNameLst>
                                      </p:cBhvr>
                                      <p:to>
                                        <p:strVal val="visible"/>
                                      </p:to>
                                    </p:set>
                                    <p:animEffect transition="in" filter="fade">
                                      <p:cBhvr>
                                        <p:cTn id="15" dur="1500"/>
                                        <p:tgtEl>
                                          <p:spTgt spid="129">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31">
                                            <p:txEl>
                                              <p:pRg st="0" end="0"/>
                                            </p:txEl>
                                          </p:spTgt>
                                        </p:tgtEl>
                                        <p:attrNameLst>
                                          <p:attrName>style.visibility</p:attrName>
                                        </p:attrNameLst>
                                      </p:cBhvr>
                                      <p:to>
                                        <p:strVal val="visible"/>
                                      </p:to>
                                    </p:set>
                                    <p:animEffect transition="in" filter="fade">
                                      <p:cBhvr>
                                        <p:cTn id="19" dur="1500"/>
                                        <p:tgtEl>
                                          <p:spTgt spid="131">
                                            <p:txEl>
                                              <p:pRg st="0" end="0"/>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31">
                                            <p:txEl>
                                              <p:pRg st="1" end="1"/>
                                            </p:txEl>
                                          </p:spTgt>
                                        </p:tgtEl>
                                        <p:attrNameLst>
                                          <p:attrName>style.visibility</p:attrName>
                                        </p:attrNameLst>
                                      </p:cBhvr>
                                      <p:to>
                                        <p:strVal val="visible"/>
                                      </p:to>
                                    </p:set>
                                    <p:animEffect transition="in" filter="fade">
                                      <p:cBhvr>
                                        <p:cTn id="23" dur="1500"/>
                                        <p:tgtEl>
                                          <p:spTgt spid="131">
                                            <p:txEl>
                                              <p:pRg st="1" end="1"/>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130"/>
                                        </p:tgtEl>
                                        <p:attrNameLst>
                                          <p:attrName>style.visibility</p:attrName>
                                        </p:attrNameLst>
                                      </p:cBhvr>
                                      <p:to>
                                        <p:strVal val="visible"/>
                                      </p:to>
                                    </p:set>
                                    <p:animEffect transition="in" filter="fade">
                                      <p:cBhvr>
                                        <p:cTn id="27" dur="100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Question</a:t>
            </a:r>
            <a:endParaRPr>
              <a:solidFill>
                <a:schemeClr val="dk2"/>
              </a:solidFill>
            </a:endParaRPr>
          </a:p>
        </p:txBody>
      </p:sp>
      <p:sp>
        <p:nvSpPr>
          <p:cNvPr id="137" name="Google Shape;137;p25"/>
          <p:cNvSpPr txBox="1">
            <a:spLocks noGrp="1"/>
          </p:cNvSpPr>
          <p:nvPr>
            <p:ph type="body" idx="1"/>
          </p:nvPr>
        </p:nvSpPr>
        <p:spPr>
          <a:xfrm>
            <a:off x="311700" y="1152475"/>
            <a:ext cx="8520600" cy="46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True or false: Slotted ALOHA prevents collision entirely.</a:t>
            </a: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
        <p:nvSpPr>
          <p:cNvPr id="138" name="Google Shape;138;p25"/>
          <p:cNvSpPr txBox="1"/>
          <p:nvPr/>
        </p:nvSpPr>
        <p:spPr>
          <a:xfrm>
            <a:off x="309550" y="1771025"/>
            <a:ext cx="8520600" cy="599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chemeClr val="lt2"/>
                </a:solidFill>
              </a:rPr>
              <a:t>False: Slotted ALOHA only allocates segments it does not control if multiple users attempt to send on the same segment.</a:t>
            </a:r>
            <a:endParaRPr b="1">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fade">
                                      <p:cBhvr>
                                        <p:cTn id="7" dur="1000"/>
                                        <p:tgtEl>
                                          <p:spTgt spid="13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8"/>
                                        </p:tgtEl>
                                        <p:attrNameLst>
                                          <p:attrName>style.visibility</p:attrName>
                                        </p:attrNameLst>
                                      </p:cBhvr>
                                      <p:to>
                                        <p:strVal val="visible"/>
                                      </p:to>
                                    </p:set>
                                    <p:animEffect transition="in" filter="fade">
                                      <p:cBhvr>
                                        <p:cTn id="12" dur="10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6"/>
          <p:cNvSpPr txBox="1">
            <a:spLocks noGrp="1"/>
          </p:cNvSpPr>
          <p:nvPr>
            <p:ph type="title"/>
          </p:nvPr>
        </p:nvSpPr>
        <p:spPr>
          <a:xfrm>
            <a:off x="311700" y="181400"/>
            <a:ext cx="8520600" cy="50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Carrier Sense MAP</a:t>
            </a:r>
            <a:endParaRPr>
              <a:solidFill>
                <a:schemeClr val="dk2"/>
              </a:solidFill>
            </a:endParaRPr>
          </a:p>
        </p:txBody>
      </p:sp>
      <p:sp>
        <p:nvSpPr>
          <p:cNvPr id="144" name="Google Shape;144;p26"/>
          <p:cNvSpPr txBox="1">
            <a:spLocks noGrp="1"/>
          </p:cNvSpPr>
          <p:nvPr>
            <p:ph type="body" idx="1"/>
          </p:nvPr>
        </p:nvSpPr>
        <p:spPr>
          <a:xfrm>
            <a:off x="155850" y="684500"/>
            <a:ext cx="8832300" cy="4459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700"/>
              <a:t>Carrier Sense Multiple Access Protocols are protocols in which stations listen for a carrier (i.e. a transmission) and act accordingly</a:t>
            </a:r>
            <a:endParaRPr sz="1700"/>
          </a:p>
          <a:p>
            <a:pPr marL="0" lvl="0" indent="0" algn="l" rtl="0">
              <a:lnSpc>
                <a:spcPct val="100000"/>
              </a:lnSpc>
              <a:spcBef>
                <a:spcPts val="1600"/>
              </a:spcBef>
              <a:spcAft>
                <a:spcPts val="0"/>
              </a:spcAft>
              <a:buNone/>
            </a:pPr>
            <a:r>
              <a:rPr lang="en" sz="1700"/>
              <a:t>There are three basic Carrier Sense Multiple Access Protocols:</a:t>
            </a:r>
            <a:endParaRPr sz="1700"/>
          </a:p>
          <a:p>
            <a:pPr marL="457200" lvl="0" indent="-336550" algn="l" rtl="0">
              <a:lnSpc>
                <a:spcPct val="100000"/>
              </a:lnSpc>
              <a:spcBef>
                <a:spcPts val="1600"/>
              </a:spcBef>
              <a:spcAft>
                <a:spcPts val="0"/>
              </a:spcAft>
              <a:buSzPts val="1700"/>
              <a:buChar char="●"/>
            </a:pPr>
            <a:r>
              <a:rPr lang="en" sz="1700" b="1"/>
              <a:t>1-persistent CSMA - </a:t>
            </a:r>
            <a:r>
              <a:rPr lang="en" sz="1700"/>
              <a:t>When a station needs to send data, it listens to the channel. If the channel is idle, the station transmits but if the channel is busy, it just waits until it becomes idle.</a:t>
            </a:r>
            <a:r>
              <a:rPr lang="en"/>
              <a:t> If a collision occurs, the station waits a random amount of time and repeats. This is called 1-persistent because the station transmits with a probability of 1 when the channel is idle.</a:t>
            </a:r>
            <a:endParaRPr/>
          </a:p>
          <a:p>
            <a:pPr marL="457200" lvl="0" indent="-336550" algn="l" rtl="0">
              <a:lnSpc>
                <a:spcPct val="100000"/>
              </a:lnSpc>
              <a:spcBef>
                <a:spcPts val="0"/>
              </a:spcBef>
              <a:spcAft>
                <a:spcPts val="0"/>
              </a:spcAft>
              <a:buSzPts val="1700"/>
              <a:buChar char="●"/>
            </a:pPr>
            <a:r>
              <a:rPr lang="en" sz="1700" b="1"/>
              <a:t>nonpersistent CSMA - </a:t>
            </a:r>
            <a:r>
              <a:rPr lang="en" sz="1700"/>
              <a:t>The station listens to, or senses, the channel and if it's idle, it transmits but if the channel is busy, it waits a random amount of time before repeating the algorithm instead of continuously waiting for the channel to be idle.</a:t>
            </a:r>
            <a:endParaRPr sz="1700"/>
          </a:p>
          <a:p>
            <a:pPr marL="457200" lvl="0" indent="-336550" algn="l" rtl="0">
              <a:lnSpc>
                <a:spcPct val="100000"/>
              </a:lnSpc>
              <a:spcBef>
                <a:spcPts val="0"/>
              </a:spcBef>
              <a:spcAft>
                <a:spcPts val="0"/>
              </a:spcAft>
              <a:buSzPts val="1700"/>
              <a:buChar char="●"/>
            </a:pPr>
            <a:r>
              <a:rPr lang="en" sz="1700" b="1"/>
              <a:t>p-persistent CSMA - </a:t>
            </a:r>
            <a:r>
              <a:rPr lang="en" sz="1700"/>
              <a:t>Applies to slotted channels. If the channel is idle, the station transmits with a probability p. Then, it defers until the next slot with a probability of q = 1 - p.</a:t>
            </a:r>
            <a:endParaRPr sz="1700"/>
          </a:p>
          <a:p>
            <a:pPr marL="0" lvl="0" indent="0" algn="l" rtl="0">
              <a:lnSpc>
                <a:spcPct val="100000"/>
              </a:lnSpc>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44">
                                            <p:txEl>
                                              <p:pRg st="0" end="0"/>
                                            </p:txEl>
                                          </p:spTgt>
                                        </p:tgtEl>
                                        <p:attrNameLst>
                                          <p:attrName>style.visibility</p:attrName>
                                        </p:attrNameLst>
                                      </p:cBhvr>
                                      <p:to>
                                        <p:strVal val="visible"/>
                                      </p:to>
                                    </p:set>
                                    <p:animEffect transition="in" filter="fade">
                                      <p:cBhvr>
                                        <p:cTn id="7" dur="1500"/>
                                        <p:tgtEl>
                                          <p:spTgt spid="144">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44">
                                            <p:txEl>
                                              <p:pRg st="1" end="1"/>
                                            </p:txEl>
                                          </p:spTgt>
                                        </p:tgtEl>
                                        <p:attrNameLst>
                                          <p:attrName>style.visibility</p:attrName>
                                        </p:attrNameLst>
                                      </p:cBhvr>
                                      <p:to>
                                        <p:strVal val="visible"/>
                                      </p:to>
                                    </p:set>
                                    <p:animEffect transition="in" filter="fade">
                                      <p:cBhvr>
                                        <p:cTn id="11" dur="1500"/>
                                        <p:tgtEl>
                                          <p:spTgt spid="144">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44">
                                            <p:txEl>
                                              <p:pRg st="2" end="2"/>
                                            </p:txEl>
                                          </p:spTgt>
                                        </p:tgtEl>
                                        <p:attrNameLst>
                                          <p:attrName>style.visibility</p:attrName>
                                        </p:attrNameLst>
                                      </p:cBhvr>
                                      <p:to>
                                        <p:strVal val="visible"/>
                                      </p:to>
                                    </p:set>
                                    <p:animEffect transition="in" filter="fade">
                                      <p:cBhvr>
                                        <p:cTn id="15" dur="1500"/>
                                        <p:tgtEl>
                                          <p:spTgt spid="144">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44">
                                            <p:txEl>
                                              <p:pRg st="3" end="3"/>
                                            </p:txEl>
                                          </p:spTgt>
                                        </p:tgtEl>
                                        <p:attrNameLst>
                                          <p:attrName>style.visibility</p:attrName>
                                        </p:attrNameLst>
                                      </p:cBhvr>
                                      <p:to>
                                        <p:strVal val="visible"/>
                                      </p:to>
                                    </p:set>
                                    <p:animEffect transition="in" filter="fade">
                                      <p:cBhvr>
                                        <p:cTn id="19" dur="1500"/>
                                        <p:tgtEl>
                                          <p:spTgt spid="144">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44">
                                            <p:txEl>
                                              <p:pRg st="4" end="4"/>
                                            </p:txEl>
                                          </p:spTgt>
                                        </p:tgtEl>
                                        <p:attrNameLst>
                                          <p:attrName>style.visibility</p:attrName>
                                        </p:attrNameLst>
                                      </p:cBhvr>
                                      <p:to>
                                        <p:strVal val="visible"/>
                                      </p:to>
                                    </p:set>
                                    <p:animEffect transition="in" filter="fade">
                                      <p:cBhvr>
                                        <p:cTn id="23" dur="1500"/>
                                        <p:tgtEl>
                                          <p:spTgt spid="144">
                                            <p:txEl>
                                              <p:pRg st="4" end="4"/>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144">
                                            <p:txEl>
                                              <p:pRg st="5" end="5"/>
                                            </p:txEl>
                                          </p:spTgt>
                                        </p:tgtEl>
                                        <p:attrNameLst>
                                          <p:attrName>style.visibility</p:attrName>
                                        </p:attrNameLst>
                                      </p:cBhvr>
                                      <p:to>
                                        <p:strVal val="visible"/>
                                      </p:to>
                                    </p:set>
                                    <p:animEffect transition="in" filter="fade">
                                      <p:cBhvr>
                                        <p:cTn id="27" dur="1500"/>
                                        <p:tgtEl>
                                          <p:spTgt spid="14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pic>
        <p:nvPicPr>
          <p:cNvPr id="149" name="Google Shape;149;p27" descr="This animation is developed by Greg Tomasho and Angela Poland&#10;for more details visit &#10;http://scisweb.ulster.ac.uk/~kevin/com320/" title="Animation of CSMA/CD(Carrier Sense Multiple Access with Collision Detection) in Eathernet">
            <a:hlinkClick r:id="rId3"/>
          </p:cNvPr>
          <p:cNvPicPr preferRelativeResize="0"/>
          <p:nvPr/>
        </p:nvPicPr>
        <p:blipFill>
          <a:blip r:embed="rId4">
            <a:alphaModFix/>
          </a:blip>
          <a:stretch>
            <a:fillRect/>
          </a:stretch>
        </p:blipFill>
        <p:spPr>
          <a:xfrm>
            <a:off x="1449438" y="229825"/>
            <a:ext cx="6245125" cy="46838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CSMA with Collision Detection</a:t>
            </a:r>
            <a:endParaRPr/>
          </a:p>
        </p:txBody>
      </p:sp>
      <p:sp>
        <p:nvSpPr>
          <p:cNvPr id="155" name="Google Shape;155;p28"/>
          <p:cNvSpPr txBox="1">
            <a:spLocks noGrp="1"/>
          </p:cNvSpPr>
          <p:nvPr>
            <p:ph type="body" idx="1"/>
          </p:nvPr>
        </p:nvSpPr>
        <p:spPr>
          <a:xfrm>
            <a:off x="311700" y="1152475"/>
            <a:ext cx="8520600" cy="2985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protocol is the basis of the classic ethernet LAN.</a:t>
            </a:r>
            <a:endParaRPr/>
          </a:p>
          <a:p>
            <a:pPr marL="457200" lvl="0" indent="-342900" algn="l" rtl="0">
              <a:spcBef>
                <a:spcPts val="1600"/>
              </a:spcBef>
              <a:spcAft>
                <a:spcPts val="0"/>
              </a:spcAft>
              <a:buSzPts val="1800"/>
              <a:buChar char="●"/>
            </a:pPr>
            <a:r>
              <a:rPr lang="en"/>
              <a:t>Similar to previous protocols except CSMA/CD has collision detection built in </a:t>
            </a:r>
            <a:endParaRPr/>
          </a:p>
          <a:p>
            <a:pPr marL="457200" lvl="0" indent="-342900" algn="l" rtl="0">
              <a:spcBef>
                <a:spcPts val="0"/>
              </a:spcBef>
              <a:spcAft>
                <a:spcPts val="0"/>
              </a:spcAft>
              <a:buSzPts val="1800"/>
              <a:buChar char="●"/>
            </a:pPr>
            <a:r>
              <a:rPr lang="en"/>
              <a:t>A collision is when two stations sense that a channel is idle and start transmitting simultaneously</a:t>
            </a:r>
            <a:endParaRPr/>
          </a:p>
          <a:p>
            <a:pPr marL="457200" lvl="0" indent="-342900" algn="l" rtl="0">
              <a:spcBef>
                <a:spcPts val="0"/>
              </a:spcBef>
              <a:spcAft>
                <a:spcPts val="0"/>
              </a:spcAft>
              <a:buSzPts val="1800"/>
              <a:buChar char="●"/>
            </a:pPr>
            <a:r>
              <a:rPr lang="en"/>
              <a:t>If a collision occurs in this protocol, the station aborts its transmission, waits a random period of time, and tries again if the channel is idle.</a:t>
            </a:r>
            <a:endParaRPr/>
          </a:p>
          <a:p>
            <a:pPr marL="457200" lvl="0" indent="-342900" algn="l" rtl="0">
              <a:spcBef>
                <a:spcPts val="0"/>
              </a:spcBef>
              <a:spcAft>
                <a:spcPts val="0"/>
              </a:spcAft>
              <a:buSzPts val="1800"/>
              <a:buChar char="●"/>
            </a:pPr>
            <a:r>
              <a:rPr lang="en"/>
              <a:t>CSMA/CD can be in contention, idle, or transmission state</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5">
                                            <p:txEl>
                                              <p:pRg st="0" end="0"/>
                                            </p:txEl>
                                          </p:spTgt>
                                        </p:tgtEl>
                                        <p:attrNameLst>
                                          <p:attrName>style.visibility</p:attrName>
                                        </p:attrNameLst>
                                      </p:cBhvr>
                                      <p:to>
                                        <p:strVal val="visible"/>
                                      </p:to>
                                    </p:set>
                                    <p:animEffect transition="in" filter="fade">
                                      <p:cBhvr>
                                        <p:cTn id="7" dur="1500"/>
                                        <p:tgtEl>
                                          <p:spTgt spid="155">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55">
                                            <p:txEl>
                                              <p:pRg st="1" end="1"/>
                                            </p:txEl>
                                          </p:spTgt>
                                        </p:tgtEl>
                                        <p:attrNameLst>
                                          <p:attrName>style.visibility</p:attrName>
                                        </p:attrNameLst>
                                      </p:cBhvr>
                                      <p:to>
                                        <p:strVal val="visible"/>
                                      </p:to>
                                    </p:set>
                                    <p:animEffect transition="in" filter="fade">
                                      <p:cBhvr>
                                        <p:cTn id="11" dur="1500"/>
                                        <p:tgtEl>
                                          <p:spTgt spid="155">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55">
                                            <p:txEl>
                                              <p:pRg st="2" end="2"/>
                                            </p:txEl>
                                          </p:spTgt>
                                        </p:tgtEl>
                                        <p:attrNameLst>
                                          <p:attrName>style.visibility</p:attrName>
                                        </p:attrNameLst>
                                      </p:cBhvr>
                                      <p:to>
                                        <p:strVal val="visible"/>
                                      </p:to>
                                    </p:set>
                                    <p:animEffect transition="in" filter="fade">
                                      <p:cBhvr>
                                        <p:cTn id="15" dur="1500"/>
                                        <p:tgtEl>
                                          <p:spTgt spid="155">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55">
                                            <p:txEl>
                                              <p:pRg st="3" end="3"/>
                                            </p:txEl>
                                          </p:spTgt>
                                        </p:tgtEl>
                                        <p:attrNameLst>
                                          <p:attrName>style.visibility</p:attrName>
                                        </p:attrNameLst>
                                      </p:cBhvr>
                                      <p:to>
                                        <p:strVal val="visible"/>
                                      </p:to>
                                    </p:set>
                                    <p:animEffect transition="in" filter="fade">
                                      <p:cBhvr>
                                        <p:cTn id="19" dur="1500"/>
                                        <p:tgtEl>
                                          <p:spTgt spid="155">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55">
                                            <p:txEl>
                                              <p:pRg st="4" end="4"/>
                                            </p:txEl>
                                          </p:spTgt>
                                        </p:tgtEl>
                                        <p:attrNameLst>
                                          <p:attrName>style.visibility</p:attrName>
                                        </p:attrNameLst>
                                      </p:cBhvr>
                                      <p:to>
                                        <p:strVal val="visible"/>
                                      </p:to>
                                    </p:set>
                                    <p:animEffect transition="in" filter="fade">
                                      <p:cBhvr>
                                        <p:cTn id="23" dur="1500"/>
                                        <p:tgtEl>
                                          <p:spTgt spid="155">
                                            <p:txEl>
                                              <p:pRg st="4" end="4"/>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155">
                                            <p:txEl>
                                              <p:pRg st="5" end="5"/>
                                            </p:txEl>
                                          </p:spTgt>
                                        </p:tgtEl>
                                        <p:attrNameLst>
                                          <p:attrName>style.visibility</p:attrName>
                                        </p:attrNameLst>
                                      </p:cBhvr>
                                      <p:to>
                                        <p:strVal val="visible"/>
                                      </p:to>
                                    </p:set>
                                    <p:animEffect transition="in" filter="fade">
                                      <p:cBhvr>
                                        <p:cTn id="27" dur="1500"/>
                                        <p:tgtEl>
                                          <p:spTgt spid="1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Question</a:t>
            </a:r>
            <a:endParaRPr/>
          </a:p>
        </p:txBody>
      </p:sp>
      <p:sp>
        <p:nvSpPr>
          <p:cNvPr id="161" name="Google Shape;161;p29"/>
          <p:cNvSpPr txBox="1">
            <a:spLocks noGrp="1"/>
          </p:cNvSpPr>
          <p:nvPr>
            <p:ph type="body" idx="1"/>
          </p:nvPr>
        </p:nvSpPr>
        <p:spPr>
          <a:xfrm>
            <a:off x="311700" y="1190225"/>
            <a:ext cx="8520600" cy="6219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a:t>Name one of the three basic CSMA protocols</a:t>
            </a:r>
            <a:endParaRPr/>
          </a:p>
        </p:txBody>
      </p:sp>
      <p:sp>
        <p:nvSpPr>
          <p:cNvPr id="162" name="Google Shape;162;p29"/>
          <p:cNvSpPr txBox="1"/>
          <p:nvPr/>
        </p:nvSpPr>
        <p:spPr>
          <a:xfrm>
            <a:off x="311800" y="2014075"/>
            <a:ext cx="8520600" cy="632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chemeClr val="lt2"/>
                </a:solidFill>
              </a:rPr>
              <a:t>1-Persistent, Non-Persistent, P-Persistent</a:t>
            </a:r>
            <a:endParaRPr b="1">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1"/>
                                        </p:tgtEl>
                                        <p:attrNameLst>
                                          <p:attrName>style.visibility</p:attrName>
                                        </p:attrNameLst>
                                      </p:cBhvr>
                                      <p:to>
                                        <p:strVal val="visible"/>
                                      </p:to>
                                    </p:set>
                                    <p:animEffect transition="in" filter="fade">
                                      <p:cBhvr>
                                        <p:cTn id="7" dur="1000"/>
                                        <p:tgtEl>
                                          <p:spTgt spid="1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2"/>
                                        </p:tgtEl>
                                        <p:attrNameLst>
                                          <p:attrName>style.visibility</p:attrName>
                                        </p:attrNameLst>
                                      </p:cBhvr>
                                      <p:to>
                                        <p:strVal val="visible"/>
                                      </p:to>
                                    </p:set>
                                    <p:animEffect transition="in" filter="fade">
                                      <p:cBhvr>
                                        <p:cTn id="12" dur="1000"/>
                                        <p:tgtEl>
                                          <p:spTgt spid="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Collision Free Protocols</a:t>
            </a:r>
            <a:endParaRPr>
              <a:solidFill>
                <a:schemeClr val="dk2"/>
              </a:solidFill>
            </a:endParaRPr>
          </a:p>
        </p:txBody>
      </p:sp>
      <p:sp>
        <p:nvSpPr>
          <p:cNvPr id="168" name="Google Shape;168;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Bit-map Protocol </a:t>
            </a:r>
            <a:endParaRPr/>
          </a:p>
          <a:p>
            <a:pPr marL="457200" lvl="0" indent="0" algn="l" rtl="0">
              <a:spcBef>
                <a:spcPts val="1600"/>
              </a:spcBef>
              <a:spcAft>
                <a:spcPts val="0"/>
              </a:spcAft>
              <a:buNone/>
            </a:pPr>
            <a:r>
              <a:rPr lang="en"/>
              <a:t>There is a contention period in which each station announces they have data to send by sending a 1 bit. </a:t>
            </a:r>
            <a:endParaRPr/>
          </a:p>
          <a:p>
            <a:pPr marL="0" lvl="0" indent="0" algn="l" rtl="0">
              <a:spcBef>
                <a:spcPts val="1600"/>
              </a:spcBef>
              <a:spcAft>
                <a:spcPts val="0"/>
              </a:spcAft>
              <a:buNone/>
            </a:pPr>
            <a:r>
              <a:rPr lang="en"/>
              <a:t>	After this they send their frames</a:t>
            </a:r>
            <a:endParaRPr/>
          </a:p>
          <a:p>
            <a:pPr marL="0" lvl="0" indent="0" algn="l" rtl="0">
              <a:spcBef>
                <a:spcPts val="1600"/>
              </a:spcBef>
              <a:spcAft>
                <a:spcPts val="0"/>
              </a:spcAft>
              <a:buNone/>
            </a:pPr>
            <a:r>
              <a:rPr lang="en"/>
              <a:t>Token Passing</a:t>
            </a:r>
            <a:endParaRPr/>
          </a:p>
          <a:p>
            <a:pPr marL="0" lvl="0" indent="0" algn="l" rtl="0">
              <a:spcBef>
                <a:spcPts val="1600"/>
              </a:spcBef>
              <a:spcAft>
                <a:spcPts val="0"/>
              </a:spcAft>
              <a:buNone/>
            </a:pPr>
            <a:r>
              <a:rPr lang="en"/>
              <a:t>	Stations passes a token from one station to another</a:t>
            </a:r>
            <a:endParaRPr/>
          </a:p>
          <a:p>
            <a:pPr marL="457200" lvl="0" indent="0" algn="l" rtl="0">
              <a:spcBef>
                <a:spcPts val="1600"/>
              </a:spcBef>
              <a:spcAft>
                <a:spcPts val="0"/>
              </a:spcAft>
              <a:buNone/>
            </a:pPr>
            <a:r>
              <a:rPr lang="en"/>
              <a:t>The token is for permission to send, if it doesn’t need to send it passes the token</a:t>
            </a:r>
            <a:endParaRPr/>
          </a:p>
          <a:p>
            <a:pPr marL="0" lvl="0" indent="0" algn="l" rtl="0">
              <a:spcBef>
                <a:spcPts val="1600"/>
              </a:spcBef>
              <a:spcAft>
                <a:spcPts val="1600"/>
              </a:spcAft>
              <a:buNone/>
            </a:pPr>
            <a:r>
              <a:rPr lang="en"/>
              <a:t>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8">
                                            <p:txEl>
                                              <p:pRg st="0" end="0"/>
                                            </p:txEl>
                                          </p:spTgt>
                                        </p:tgtEl>
                                        <p:attrNameLst>
                                          <p:attrName>style.visibility</p:attrName>
                                        </p:attrNameLst>
                                      </p:cBhvr>
                                      <p:to>
                                        <p:strVal val="visible"/>
                                      </p:to>
                                    </p:set>
                                    <p:animEffect transition="in" filter="fade">
                                      <p:cBhvr>
                                        <p:cTn id="7" dur="1500"/>
                                        <p:tgtEl>
                                          <p:spTgt spid="168">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68">
                                            <p:txEl>
                                              <p:pRg st="1" end="1"/>
                                            </p:txEl>
                                          </p:spTgt>
                                        </p:tgtEl>
                                        <p:attrNameLst>
                                          <p:attrName>style.visibility</p:attrName>
                                        </p:attrNameLst>
                                      </p:cBhvr>
                                      <p:to>
                                        <p:strVal val="visible"/>
                                      </p:to>
                                    </p:set>
                                    <p:animEffect transition="in" filter="fade">
                                      <p:cBhvr>
                                        <p:cTn id="11" dur="1500"/>
                                        <p:tgtEl>
                                          <p:spTgt spid="168">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68">
                                            <p:txEl>
                                              <p:pRg st="2" end="2"/>
                                            </p:txEl>
                                          </p:spTgt>
                                        </p:tgtEl>
                                        <p:attrNameLst>
                                          <p:attrName>style.visibility</p:attrName>
                                        </p:attrNameLst>
                                      </p:cBhvr>
                                      <p:to>
                                        <p:strVal val="visible"/>
                                      </p:to>
                                    </p:set>
                                    <p:animEffect transition="in" filter="fade">
                                      <p:cBhvr>
                                        <p:cTn id="15" dur="1500"/>
                                        <p:tgtEl>
                                          <p:spTgt spid="168">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168">
                                            <p:txEl>
                                              <p:pRg st="3" end="3"/>
                                            </p:txEl>
                                          </p:spTgt>
                                        </p:tgtEl>
                                        <p:attrNameLst>
                                          <p:attrName>style.visibility</p:attrName>
                                        </p:attrNameLst>
                                      </p:cBhvr>
                                      <p:to>
                                        <p:strVal val="visible"/>
                                      </p:to>
                                    </p:set>
                                    <p:animEffect transition="in" filter="fade">
                                      <p:cBhvr>
                                        <p:cTn id="19" dur="1500"/>
                                        <p:tgtEl>
                                          <p:spTgt spid="168">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168">
                                            <p:txEl>
                                              <p:pRg st="4" end="4"/>
                                            </p:txEl>
                                          </p:spTgt>
                                        </p:tgtEl>
                                        <p:attrNameLst>
                                          <p:attrName>style.visibility</p:attrName>
                                        </p:attrNameLst>
                                      </p:cBhvr>
                                      <p:to>
                                        <p:strVal val="visible"/>
                                      </p:to>
                                    </p:set>
                                    <p:animEffect transition="in" filter="fade">
                                      <p:cBhvr>
                                        <p:cTn id="23" dur="1500"/>
                                        <p:tgtEl>
                                          <p:spTgt spid="168">
                                            <p:txEl>
                                              <p:pRg st="4" end="4"/>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168">
                                            <p:txEl>
                                              <p:pRg st="5" end="5"/>
                                            </p:txEl>
                                          </p:spTgt>
                                        </p:tgtEl>
                                        <p:attrNameLst>
                                          <p:attrName>style.visibility</p:attrName>
                                        </p:attrNameLst>
                                      </p:cBhvr>
                                      <p:to>
                                        <p:strVal val="visible"/>
                                      </p:to>
                                    </p:set>
                                    <p:animEffect transition="in" filter="fade">
                                      <p:cBhvr>
                                        <p:cTn id="27" dur="1500"/>
                                        <p:tgtEl>
                                          <p:spTgt spid="168">
                                            <p:txEl>
                                              <p:pRg st="5" end="5"/>
                                            </p:txEl>
                                          </p:spTgt>
                                        </p:tgtEl>
                                      </p:cBhvr>
                                    </p:animEffect>
                                  </p:childTnLst>
                                </p:cTn>
                              </p:par>
                            </p:childTnLst>
                          </p:cTn>
                        </p:par>
                        <p:par>
                          <p:cTn id="28" fill="hold">
                            <p:stCondLst>
                              <p:cond delay="9000"/>
                            </p:stCondLst>
                            <p:childTnLst>
                              <p:par>
                                <p:cTn id="29" presetID="10" presetClass="entr" presetSubtype="0" fill="hold" nodeType="afterEffect">
                                  <p:stCondLst>
                                    <p:cond delay="0"/>
                                  </p:stCondLst>
                                  <p:childTnLst>
                                    <p:set>
                                      <p:cBhvr>
                                        <p:cTn id="30" dur="1" fill="hold">
                                          <p:stCondLst>
                                            <p:cond delay="0"/>
                                          </p:stCondLst>
                                        </p:cTn>
                                        <p:tgtEl>
                                          <p:spTgt spid="168">
                                            <p:txEl>
                                              <p:pRg st="6" end="6"/>
                                            </p:txEl>
                                          </p:spTgt>
                                        </p:tgtEl>
                                        <p:attrNameLst>
                                          <p:attrName>style.visibility</p:attrName>
                                        </p:attrNameLst>
                                      </p:cBhvr>
                                      <p:to>
                                        <p:strVal val="visible"/>
                                      </p:to>
                                    </p:set>
                                    <p:animEffect transition="in" filter="fade">
                                      <p:cBhvr>
                                        <p:cTn id="31" dur="1500"/>
                                        <p:tgtEl>
                                          <p:spTgt spid="16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Multiple Access with collision avoidance</a:t>
            </a:r>
            <a:endParaRPr>
              <a:solidFill>
                <a:schemeClr val="dk2"/>
              </a:solidFill>
            </a:endParaRPr>
          </a:p>
        </p:txBody>
      </p:sp>
      <p:sp>
        <p:nvSpPr>
          <p:cNvPr id="174" name="Google Shape;174;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MACA is primarily done with wireless because of the limitations wireless has that wired does not</a:t>
            </a:r>
            <a:endParaRPr/>
          </a:p>
          <a:p>
            <a:pPr marL="0" lvl="0" indent="0" algn="l" rtl="0">
              <a:spcBef>
                <a:spcPts val="1600"/>
              </a:spcBef>
              <a:spcAft>
                <a:spcPts val="1600"/>
              </a:spcAft>
              <a:buNone/>
            </a:pPr>
            <a:r>
              <a:rPr lang="en"/>
              <a:t>A sender request to send and the receiver clears the station for the incoming transmission.</a:t>
            </a:r>
            <a:endParaRPr/>
          </a:p>
        </p:txBody>
      </p:sp>
      <p:pic>
        <p:nvPicPr>
          <p:cNvPr id="175" name="Google Shape;175;p31"/>
          <p:cNvPicPr preferRelativeResize="0"/>
          <p:nvPr/>
        </p:nvPicPr>
        <p:blipFill>
          <a:blip r:embed="rId3">
            <a:alphaModFix/>
          </a:blip>
          <a:stretch>
            <a:fillRect/>
          </a:stretch>
        </p:blipFill>
        <p:spPr>
          <a:xfrm>
            <a:off x="2996141" y="2571750"/>
            <a:ext cx="5153809" cy="23168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74">
                                            <p:txEl>
                                              <p:pRg st="0" end="0"/>
                                            </p:txEl>
                                          </p:spTgt>
                                        </p:tgtEl>
                                        <p:attrNameLst>
                                          <p:attrName>style.visibility</p:attrName>
                                        </p:attrNameLst>
                                      </p:cBhvr>
                                      <p:to>
                                        <p:strVal val="visible"/>
                                      </p:to>
                                    </p:set>
                                    <p:animEffect transition="in" filter="fade">
                                      <p:cBhvr>
                                        <p:cTn id="7" dur="1500"/>
                                        <p:tgtEl>
                                          <p:spTgt spid="174">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74">
                                            <p:txEl>
                                              <p:pRg st="1" end="1"/>
                                            </p:txEl>
                                          </p:spTgt>
                                        </p:tgtEl>
                                        <p:attrNameLst>
                                          <p:attrName>style.visibility</p:attrName>
                                        </p:attrNameLst>
                                      </p:cBhvr>
                                      <p:to>
                                        <p:strVal val="visible"/>
                                      </p:to>
                                    </p:set>
                                    <p:animEffect transition="in" filter="fade">
                                      <p:cBhvr>
                                        <p:cTn id="11" dur="1500"/>
                                        <p:tgtEl>
                                          <p:spTgt spid="174">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75"/>
                                        </p:tgtEl>
                                        <p:attrNameLst>
                                          <p:attrName>style.visibility</p:attrName>
                                        </p:attrNameLst>
                                      </p:cBhvr>
                                      <p:to>
                                        <p:strVal val="visible"/>
                                      </p:to>
                                    </p:set>
                                    <p:animEffect transition="in" filter="fade">
                                      <p:cBhvr>
                                        <p:cTn id="15" dur="1000"/>
                                        <p:tgtEl>
                                          <p:spTgt spid="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311700" y="439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600"/>
              </a:spcBef>
              <a:spcAft>
                <a:spcPts val="0"/>
              </a:spcAft>
              <a:buClr>
                <a:schemeClr val="dk1"/>
              </a:buClr>
              <a:buSzPts val="1100"/>
              <a:buFont typeface="Arial"/>
              <a:buNone/>
            </a:pPr>
            <a:r>
              <a:rPr lang="en" sz="2400">
                <a:solidFill>
                  <a:schemeClr val="dk2"/>
                </a:solidFill>
                <a:latin typeface="Times New Roman"/>
                <a:ea typeface="Times New Roman"/>
                <a:cs typeface="Times New Roman"/>
                <a:sym typeface="Times New Roman"/>
              </a:rPr>
              <a:t>What is channel allocation?</a:t>
            </a:r>
            <a:endParaRPr>
              <a:solidFill>
                <a:schemeClr val="dk2"/>
              </a:solidFill>
            </a:endParaRPr>
          </a:p>
        </p:txBody>
      </p:sp>
      <p:sp>
        <p:nvSpPr>
          <p:cNvPr id="67" name="Google Shape;67;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endParaRPr b="1"/>
          </a:p>
          <a:p>
            <a:pPr marL="0" lvl="0" indent="0" algn="l" rtl="0">
              <a:spcBef>
                <a:spcPts val="0"/>
              </a:spcBef>
              <a:spcAft>
                <a:spcPts val="0"/>
              </a:spcAft>
              <a:buClr>
                <a:schemeClr val="dk1"/>
              </a:buClr>
              <a:buSzPts val="1100"/>
              <a:buFont typeface="Arial"/>
              <a:buNone/>
            </a:pPr>
            <a:r>
              <a:rPr lang="en" b="1"/>
              <a:t>Channel allocation deals with the allocation of channels to cells in a cellular network.  Once the channels are allocated, cells may then allow users within the cell to communicate via the available channels. In other words, certain protocols are needed to allow each user to communicate without interference. Even though there are variety of practices, channel allocation can be better  achieved either by static or dynamic approach.</a:t>
            </a:r>
            <a:endParaRPr b="1"/>
          </a:p>
          <a:p>
            <a:pPr marL="0" lvl="0" indent="0" algn="l" rtl="0">
              <a:spcBef>
                <a:spcPts val="1600"/>
              </a:spcBef>
              <a:spcAft>
                <a:spcPts val="0"/>
              </a:spcAft>
              <a:buClr>
                <a:schemeClr val="dk1"/>
              </a:buClr>
              <a:buSzPts val="1100"/>
              <a:buFont typeface="Arial"/>
              <a:buNone/>
            </a:pPr>
            <a:endParaRPr b="1"/>
          </a:p>
          <a:p>
            <a:pPr marL="0" lvl="0" indent="0" algn="l" rtl="0">
              <a:spcBef>
                <a:spcPts val="1600"/>
              </a:spcBef>
              <a:spcAft>
                <a:spcPts val="0"/>
              </a:spcAft>
              <a:buNone/>
            </a:pPr>
            <a:endParaRPr b="1"/>
          </a:p>
          <a:p>
            <a:pPr marL="0" lvl="0" indent="0" algn="l" rtl="0">
              <a:spcBef>
                <a:spcPts val="1600"/>
              </a:spcBef>
              <a:spcAft>
                <a:spcPts val="0"/>
              </a:spcAft>
              <a:buNone/>
            </a:pPr>
            <a:endParaRPr b="1"/>
          </a:p>
          <a:p>
            <a:pPr marL="0" lvl="0" indent="0" algn="l" rtl="0">
              <a:spcBef>
                <a:spcPts val="1600"/>
              </a:spcBef>
              <a:spcAft>
                <a:spcPts val="0"/>
              </a:spcAft>
              <a:buNone/>
            </a:pPr>
            <a:endParaRPr b="1"/>
          </a:p>
          <a:p>
            <a:pPr marL="45720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10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Question</a:t>
            </a:r>
            <a:endParaRPr/>
          </a:p>
        </p:txBody>
      </p:sp>
      <p:sp>
        <p:nvSpPr>
          <p:cNvPr id="181" name="Google Shape;181;p32"/>
          <p:cNvSpPr txBox="1">
            <a:spLocks noGrp="1"/>
          </p:cNvSpPr>
          <p:nvPr>
            <p:ph type="body" idx="1"/>
          </p:nvPr>
        </p:nvSpPr>
        <p:spPr>
          <a:xfrm>
            <a:off x="311700" y="1152475"/>
            <a:ext cx="8520600" cy="659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What is the difference between CSMA/CD and CSMA/CA</a:t>
            </a:r>
            <a:endParaRPr/>
          </a:p>
          <a:p>
            <a:pPr marL="0" lvl="0" indent="0" algn="l" rtl="0">
              <a:spcBef>
                <a:spcPts val="1600"/>
              </a:spcBef>
              <a:spcAft>
                <a:spcPts val="1600"/>
              </a:spcAft>
              <a:buNone/>
            </a:pPr>
            <a:endParaRPr/>
          </a:p>
        </p:txBody>
      </p:sp>
      <p:sp>
        <p:nvSpPr>
          <p:cNvPr id="182" name="Google Shape;182;p32"/>
          <p:cNvSpPr txBox="1"/>
          <p:nvPr/>
        </p:nvSpPr>
        <p:spPr>
          <a:xfrm>
            <a:off x="444900" y="2132925"/>
            <a:ext cx="8254200" cy="1853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1800">
                <a:solidFill>
                  <a:schemeClr val="lt2"/>
                </a:solidFill>
                <a:latin typeface="Proxima Nova"/>
                <a:ea typeface="Proxima Nova"/>
                <a:cs typeface="Proxima Nova"/>
                <a:sym typeface="Proxima Nova"/>
              </a:rPr>
              <a:t>CSMA/CD  is Collision Detection </a:t>
            </a:r>
            <a:endParaRPr sz="1800">
              <a:solidFill>
                <a:schemeClr val="lt2"/>
              </a:solidFill>
              <a:latin typeface="Proxima Nova"/>
              <a:ea typeface="Proxima Nova"/>
              <a:cs typeface="Proxima Nova"/>
              <a:sym typeface="Proxima Nova"/>
            </a:endParaRPr>
          </a:p>
          <a:p>
            <a:pPr marL="0" lvl="0" indent="0" algn="ctr" rtl="0">
              <a:lnSpc>
                <a:spcPct val="115000"/>
              </a:lnSpc>
              <a:spcBef>
                <a:spcPts val="1600"/>
              </a:spcBef>
              <a:spcAft>
                <a:spcPts val="1600"/>
              </a:spcAft>
              <a:buNone/>
            </a:pPr>
            <a:r>
              <a:rPr lang="en" sz="1800">
                <a:solidFill>
                  <a:schemeClr val="lt2"/>
                </a:solidFill>
                <a:latin typeface="Proxima Nova"/>
                <a:ea typeface="Proxima Nova"/>
                <a:cs typeface="Proxima Nova"/>
                <a:sym typeface="Proxima Nova"/>
              </a:rPr>
              <a:t>CSMA/CA is Collision Avoidance</a:t>
            </a:r>
            <a:endParaRPr>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2"/>
                                        </p:tgtEl>
                                        <p:attrNameLst>
                                          <p:attrName>style.visibility</p:attrName>
                                        </p:attrNameLst>
                                      </p:cBhvr>
                                      <p:to>
                                        <p:strVal val="visible"/>
                                      </p:to>
                                    </p:set>
                                    <p:animEffect transition="in" filter="fade">
                                      <p:cBhvr>
                                        <p:cTn id="12" dur="1000"/>
                                        <p:tgtEl>
                                          <p:spTgt spid="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Limited-Contention Protocols</a:t>
            </a:r>
            <a:endParaRPr/>
          </a:p>
        </p:txBody>
      </p:sp>
      <p:sp>
        <p:nvSpPr>
          <p:cNvPr id="188" name="Google Shape;188;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Collisions are rare</a:t>
            </a:r>
            <a:endParaRPr/>
          </a:p>
          <a:p>
            <a:pPr marL="914400" lvl="1" indent="-317500" algn="l" rtl="0">
              <a:spcBef>
                <a:spcPts val="0"/>
              </a:spcBef>
              <a:spcAft>
                <a:spcPts val="0"/>
              </a:spcAft>
              <a:buSzPts val="1400"/>
              <a:buChar char="○"/>
            </a:pPr>
            <a:r>
              <a:rPr lang="en"/>
              <a:t>Prefered under conditions of light load because of delay</a:t>
            </a:r>
            <a:endParaRPr/>
          </a:p>
          <a:p>
            <a:pPr marL="457200" lvl="0" indent="-342900" algn="l" rtl="0">
              <a:spcBef>
                <a:spcPts val="0"/>
              </a:spcBef>
              <a:spcAft>
                <a:spcPts val="0"/>
              </a:spcAft>
              <a:buSzPts val="1800"/>
              <a:buChar char="●"/>
            </a:pPr>
            <a:r>
              <a:rPr lang="en"/>
              <a:t>Attempt to combine the best properties of contention and collision free protocols</a:t>
            </a:r>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pic>
        <p:nvPicPr>
          <p:cNvPr id="189" name="Google Shape;189;p33"/>
          <p:cNvPicPr preferRelativeResize="0"/>
          <p:nvPr/>
        </p:nvPicPr>
        <p:blipFill>
          <a:blip r:embed="rId3">
            <a:alphaModFix/>
          </a:blip>
          <a:stretch>
            <a:fillRect/>
          </a:stretch>
        </p:blipFill>
        <p:spPr>
          <a:xfrm>
            <a:off x="3655425" y="2221725"/>
            <a:ext cx="3308150" cy="24811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8"/>
                                        </p:tgtEl>
                                        <p:attrNameLst>
                                          <p:attrName>style.visibility</p:attrName>
                                        </p:attrNameLst>
                                      </p:cBhvr>
                                      <p:to>
                                        <p:strVal val="visible"/>
                                      </p:to>
                                    </p:set>
                                    <p:animEffect transition="in" filter="fade">
                                      <p:cBhvr>
                                        <p:cTn id="7" dur="1000"/>
                                        <p:tgtEl>
                                          <p:spTgt spid="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limited-contention protocols work</a:t>
            </a:r>
            <a:endParaRPr/>
          </a:p>
        </p:txBody>
      </p:sp>
      <p:sp>
        <p:nvSpPr>
          <p:cNvPr id="195" name="Google Shape;195;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Stations get divided into groups</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
              <a:t>Only members of group 0 can compete for slot 0</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
              <a:t>If successful, the member acquires the channel and transmits its frame</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
              <a:t>If not, the members of group 1 compete for slot 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5">
                                            <p:txEl>
                                              <p:pRg st="0" end="0"/>
                                            </p:txEl>
                                          </p:spTgt>
                                        </p:tgtEl>
                                        <p:attrNameLst>
                                          <p:attrName>style.visibility</p:attrName>
                                        </p:attrNameLst>
                                      </p:cBhvr>
                                      <p:to>
                                        <p:strVal val="visible"/>
                                      </p:to>
                                    </p:set>
                                    <p:animEffect transition="in" filter="fade">
                                      <p:cBhvr>
                                        <p:cTn id="7" dur="1000"/>
                                        <p:tgtEl>
                                          <p:spTgt spid="195">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95">
                                            <p:txEl>
                                              <p:pRg st="1" end="1"/>
                                            </p:txEl>
                                          </p:spTgt>
                                        </p:tgtEl>
                                        <p:attrNameLst>
                                          <p:attrName>style.visibility</p:attrName>
                                        </p:attrNameLst>
                                      </p:cBhvr>
                                      <p:to>
                                        <p:strVal val="visible"/>
                                      </p:to>
                                    </p:set>
                                    <p:animEffect transition="in" filter="fade">
                                      <p:cBhvr>
                                        <p:cTn id="11" dur="1000"/>
                                        <p:tgtEl>
                                          <p:spTgt spid="195">
                                            <p:txEl>
                                              <p:pRg st="1" end="1"/>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195">
                                            <p:txEl>
                                              <p:pRg st="2" end="2"/>
                                            </p:txEl>
                                          </p:spTgt>
                                        </p:tgtEl>
                                        <p:attrNameLst>
                                          <p:attrName>style.visibility</p:attrName>
                                        </p:attrNameLst>
                                      </p:cBhvr>
                                      <p:to>
                                        <p:strVal val="visible"/>
                                      </p:to>
                                    </p:set>
                                    <p:animEffect transition="in" filter="fade">
                                      <p:cBhvr>
                                        <p:cTn id="15" dur="1000"/>
                                        <p:tgtEl>
                                          <p:spTgt spid="195">
                                            <p:txEl>
                                              <p:pRg st="2" end="2"/>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195">
                                            <p:txEl>
                                              <p:pRg st="3" end="3"/>
                                            </p:txEl>
                                          </p:spTgt>
                                        </p:tgtEl>
                                        <p:attrNameLst>
                                          <p:attrName>style.visibility</p:attrName>
                                        </p:attrNameLst>
                                      </p:cBhvr>
                                      <p:to>
                                        <p:strVal val="visible"/>
                                      </p:to>
                                    </p:set>
                                    <p:animEffect transition="in" filter="fade">
                                      <p:cBhvr>
                                        <p:cTn id="19" dur="1000"/>
                                        <p:tgtEl>
                                          <p:spTgt spid="195">
                                            <p:txEl>
                                              <p:pRg st="3" end="3"/>
                                            </p:txEl>
                                          </p:spTgt>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195">
                                            <p:txEl>
                                              <p:pRg st="4" end="4"/>
                                            </p:txEl>
                                          </p:spTgt>
                                        </p:tgtEl>
                                        <p:attrNameLst>
                                          <p:attrName>style.visibility</p:attrName>
                                        </p:attrNameLst>
                                      </p:cBhvr>
                                      <p:to>
                                        <p:strVal val="visible"/>
                                      </p:to>
                                    </p:set>
                                    <p:animEffect transition="in" filter="fade">
                                      <p:cBhvr>
                                        <p:cTn id="23" dur="1000"/>
                                        <p:tgtEl>
                                          <p:spTgt spid="195">
                                            <p:txEl>
                                              <p:pRg st="4" end="4"/>
                                            </p:txEl>
                                          </p:spTgt>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195">
                                            <p:txEl>
                                              <p:pRg st="5" end="5"/>
                                            </p:txEl>
                                          </p:spTgt>
                                        </p:tgtEl>
                                        <p:attrNameLst>
                                          <p:attrName>style.visibility</p:attrName>
                                        </p:attrNameLst>
                                      </p:cBhvr>
                                      <p:to>
                                        <p:strVal val="visible"/>
                                      </p:to>
                                    </p:set>
                                    <p:animEffect transition="in" filter="fade">
                                      <p:cBhvr>
                                        <p:cTn id="27" dur="1000"/>
                                        <p:tgtEl>
                                          <p:spTgt spid="195">
                                            <p:txEl>
                                              <p:pRg st="5" end="5"/>
                                            </p:txEl>
                                          </p:spTgt>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195">
                                            <p:txEl>
                                              <p:pRg st="6" end="6"/>
                                            </p:txEl>
                                          </p:spTgt>
                                        </p:tgtEl>
                                        <p:attrNameLst>
                                          <p:attrName>style.visibility</p:attrName>
                                        </p:attrNameLst>
                                      </p:cBhvr>
                                      <p:to>
                                        <p:strVal val="visible"/>
                                      </p:to>
                                    </p:set>
                                    <p:animEffect transition="in" filter="fade">
                                      <p:cBhvr>
                                        <p:cTn id="31" dur="1000"/>
                                        <p:tgtEl>
                                          <p:spTgt spid="1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Question</a:t>
            </a:r>
            <a:endParaRPr/>
          </a:p>
        </p:txBody>
      </p:sp>
      <p:sp>
        <p:nvSpPr>
          <p:cNvPr id="201" name="Google Shape;201;p35"/>
          <p:cNvSpPr txBox="1">
            <a:spLocks noGrp="1"/>
          </p:cNvSpPr>
          <p:nvPr>
            <p:ph type="body" idx="1"/>
          </p:nvPr>
        </p:nvSpPr>
        <p:spPr>
          <a:xfrm>
            <a:off x="311700" y="1153300"/>
            <a:ext cx="8520600" cy="6165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a:t>What group members can compete for slot 0?</a:t>
            </a:r>
            <a:endParaRPr/>
          </a:p>
        </p:txBody>
      </p:sp>
      <p:sp>
        <p:nvSpPr>
          <p:cNvPr id="202" name="Google Shape;202;p35"/>
          <p:cNvSpPr txBox="1"/>
          <p:nvPr/>
        </p:nvSpPr>
        <p:spPr>
          <a:xfrm>
            <a:off x="526050" y="1860000"/>
            <a:ext cx="8039400" cy="44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chemeClr val="lt2"/>
                </a:solidFill>
              </a:rPr>
              <a:t>Members of group 0</a:t>
            </a:r>
            <a:endParaRPr b="1">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1"/>
                                        </p:tgtEl>
                                        <p:attrNameLst>
                                          <p:attrName>style.visibility</p:attrName>
                                        </p:attrNameLst>
                                      </p:cBhvr>
                                      <p:to>
                                        <p:strVal val="visible"/>
                                      </p:to>
                                    </p:set>
                                    <p:animEffect transition="in" filter="fade">
                                      <p:cBhvr>
                                        <p:cTn id="7" dur="1000"/>
                                        <p:tgtEl>
                                          <p:spTgt spid="20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2"/>
                                        </p:tgtEl>
                                        <p:attrNameLst>
                                          <p:attrName>style.visibility</p:attrName>
                                        </p:attrNameLst>
                                      </p:cBhvr>
                                      <p:to>
                                        <p:strVal val="visible"/>
                                      </p:to>
                                    </p:set>
                                    <p:animEffect transition="in" filter="fade">
                                      <p:cBhvr>
                                        <p:cTn id="12" dur="1000"/>
                                        <p:tgtEl>
                                          <p:spTgt spid="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137525" y="445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a:solidFill>
                  <a:schemeClr val="dk2"/>
                </a:solidFill>
              </a:rPr>
              <a:t>Static channel Allocation:</a:t>
            </a:r>
            <a:endParaRPr>
              <a:solidFill>
                <a:schemeClr val="dk2"/>
              </a:solidFill>
            </a:endParaRPr>
          </a:p>
        </p:txBody>
      </p:sp>
      <p:sp>
        <p:nvSpPr>
          <p:cNvPr id="73" name="Google Shape;73;p15"/>
          <p:cNvSpPr txBox="1">
            <a:spLocks noGrp="1"/>
          </p:cNvSpPr>
          <p:nvPr>
            <p:ph type="body" idx="1"/>
          </p:nvPr>
        </p:nvSpPr>
        <p:spPr>
          <a:xfrm>
            <a:off x="311700" y="1114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Two common static channel allocation techniques are TDMA and FDMA.</a:t>
            </a:r>
            <a:endParaRPr b="1"/>
          </a:p>
          <a:p>
            <a:pPr marL="457200" lvl="0" indent="-342900" algn="l" rtl="0">
              <a:spcBef>
                <a:spcPts val="1600"/>
              </a:spcBef>
              <a:spcAft>
                <a:spcPts val="0"/>
              </a:spcAft>
              <a:buSzPts val="1800"/>
              <a:buChar char="●"/>
            </a:pPr>
            <a:r>
              <a:rPr lang="en" b="1"/>
              <a:t>Time Division Multiple Access (TDMA)</a:t>
            </a:r>
            <a:endParaRPr b="1"/>
          </a:p>
          <a:p>
            <a:pPr marL="457200" lvl="0" indent="-342900" algn="l" rtl="0">
              <a:spcBef>
                <a:spcPts val="0"/>
              </a:spcBef>
              <a:spcAft>
                <a:spcPts val="0"/>
              </a:spcAft>
              <a:buSzPts val="1800"/>
              <a:buChar char="●"/>
            </a:pPr>
            <a:r>
              <a:rPr lang="en" b="1"/>
              <a:t> Frequency Division Multiple Access (FDMA)</a:t>
            </a:r>
            <a:endParaRPr b="1"/>
          </a:p>
          <a:p>
            <a:pPr marL="0" lvl="0" indent="0" algn="l" rtl="0">
              <a:spcBef>
                <a:spcPts val="1600"/>
              </a:spcBef>
              <a:spcAft>
                <a:spcPts val="0"/>
              </a:spcAft>
              <a:buNone/>
            </a:pPr>
            <a:r>
              <a:rPr lang="en" b="1"/>
              <a:t>The performance of static channel allocation depends on:  </a:t>
            </a:r>
            <a:endParaRPr b="1"/>
          </a:p>
          <a:p>
            <a:pPr marL="457200" lvl="0" indent="-342900" algn="l" rtl="0">
              <a:spcBef>
                <a:spcPts val="1600"/>
              </a:spcBef>
              <a:spcAft>
                <a:spcPts val="0"/>
              </a:spcAft>
              <a:buSzPts val="1800"/>
              <a:buChar char="●"/>
            </a:pPr>
            <a:r>
              <a:rPr lang="en" b="1"/>
              <a:t>The variation in the number of users over time.</a:t>
            </a:r>
            <a:endParaRPr b="1"/>
          </a:p>
          <a:p>
            <a:pPr marL="457200" lvl="0" indent="-342900" algn="l" rtl="0">
              <a:spcBef>
                <a:spcPts val="0"/>
              </a:spcBef>
              <a:spcAft>
                <a:spcPts val="0"/>
              </a:spcAft>
              <a:buSzPts val="1800"/>
              <a:buChar char="●"/>
            </a:pPr>
            <a:r>
              <a:rPr lang="en" b="1"/>
              <a:t> The nature of the traffic sent by the user. </a:t>
            </a:r>
            <a:endParaRPr b="1"/>
          </a:p>
          <a:p>
            <a:pPr marL="0" lvl="0" indent="457200" algn="l" rtl="0">
              <a:spcBef>
                <a:spcPts val="1600"/>
              </a:spcBef>
              <a:spcAft>
                <a:spcPts val="0"/>
              </a:spcAft>
              <a:buClr>
                <a:schemeClr val="dk1"/>
              </a:buClr>
              <a:buSzPts val="1100"/>
              <a:buFont typeface="Arial"/>
              <a:buNone/>
            </a:pPr>
            <a:endParaRPr b="1"/>
          </a:p>
          <a:p>
            <a:pPr marL="0" lvl="0" indent="0" algn="l"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animEffect transition="in" filter="fade">
                                      <p:cBhvr>
                                        <p:cTn id="7" dur="1500"/>
                                        <p:tgtEl>
                                          <p:spTgt spid="73">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animEffect transition="in" filter="fade">
                                      <p:cBhvr>
                                        <p:cTn id="11" dur="1500"/>
                                        <p:tgtEl>
                                          <p:spTgt spid="73">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animEffect transition="in" filter="fade">
                                      <p:cBhvr>
                                        <p:cTn id="15" dur="1500"/>
                                        <p:tgtEl>
                                          <p:spTgt spid="73">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animEffect transition="in" filter="fade">
                                      <p:cBhvr>
                                        <p:cTn id="19" dur="1500"/>
                                        <p:tgtEl>
                                          <p:spTgt spid="73">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animEffect transition="in" filter="fade">
                                      <p:cBhvr>
                                        <p:cTn id="23" dur="1500"/>
                                        <p:tgtEl>
                                          <p:spTgt spid="73">
                                            <p:txEl>
                                              <p:pRg st="4" end="4"/>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animEffect transition="in" filter="fade">
                                      <p:cBhvr>
                                        <p:cTn id="27" dur="1500"/>
                                        <p:tgtEl>
                                          <p:spTgt spid="73">
                                            <p:txEl>
                                              <p:pRg st="5" end="5"/>
                                            </p:txEl>
                                          </p:spTgt>
                                        </p:tgtEl>
                                      </p:cBhvr>
                                    </p:animEffect>
                                  </p:childTnLst>
                                </p:cTn>
                              </p:par>
                            </p:childTnLst>
                          </p:cTn>
                        </p:par>
                        <p:par>
                          <p:cTn id="28" fill="hold">
                            <p:stCondLst>
                              <p:cond delay="9000"/>
                            </p:stCondLst>
                            <p:childTnLst>
                              <p:par>
                                <p:cTn id="29" presetID="10" presetClass="entr" presetSubtype="0" fill="hold" nodeType="after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animEffect transition="in" filter="fade">
                                      <p:cBhvr>
                                        <p:cTn id="31" dur="1500"/>
                                        <p:tgtEl>
                                          <p:spTgt spid="73">
                                            <p:txEl>
                                              <p:pRg st="6" end="6"/>
                                            </p:txEl>
                                          </p:spTgt>
                                        </p:tgtEl>
                                      </p:cBhvr>
                                    </p:animEffect>
                                  </p:childTnLst>
                                </p:cTn>
                              </p:par>
                            </p:childTnLst>
                          </p:cTn>
                        </p:par>
                        <p:par>
                          <p:cTn id="32" fill="hold">
                            <p:stCondLst>
                              <p:cond delay="10500"/>
                            </p:stCondLst>
                            <p:childTnLst>
                              <p:par>
                                <p:cTn id="33" presetID="10" presetClass="entr" presetSubtype="0" fill="hold" nodeType="afterEffect">
                                  <p:stCondLst>
                                    <p:cond delay="0"/>
                                  </p:stCondLst>
                                  <p:childTnLst>
                                    <p:set>
                                      <p:cBhvr>
                                        <p:cTn id="34" dur="1" fill="hold">
                                          <p:stCondLst>
                                            <p:cond delay="0"/>
                                          </p:stCondLst>
                                        </p:cTn>
                                        <p:tgtEl>
                                          <p:spTgt spid="73">
                                            <p:txEl>
                                              <p:pRg st="7" end="7"/>
                                            </p:txEl>
                                          </p:spTgt>
                                        </p:tgtEl>
                                        <p:attrNameLst>
                                          <p:attrName>style.visibility</p:attrName>
                                        </p:attrNameLst>
                                      </p:cBhvr>
                                      <p:to>
                                        <p:strVal val="visible"/>
                                      </p:to>
                                    </p:set>
                                    <p:animEffect transition="in" filter="fade">
                                      <p:cBhvr>
                                        <p:cTn id="35" dur="1500"/>
                                        <p:tgtEl>
                                          <p:spTgt spid="7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body" idx="1"/>
          </p:nvPr>
        </p:nvSpPr>
        <p:spPr>
          <a:xfrm>
            <a:off x="311700" y="685650"/>
            <a:ext cx="8520600" cy="3772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en"/>
              <a:t>If there are n users, the  bandwidth is divided into N equal sized portions.</a:t>
            </a:r>
            <a:endParaRPr/>
          </a:p>
          <a:p>
            <a:pPr marL="457200" lvl="0" indent="-342900" algn="l" rtl="0">
              <a:spcBef>
                <a:spcPts val="0"/>
              </a:spcBef>
              <a:spcAft>
                <a:spcPts val="0"/>
              </a:spcAft>
              <a:buSzPts val="1800"/>
              <a:buAutoNum type="arabicPeriod"/>
            </a:pPr>
            <a:r>
              <a:rPr lang="en"/>
              <a:t>If fewer than n users are currently interested, a large piece of bandwidth is wasted.</a:t>
            </a:r>
            <a:endParaRPr/>
          </a:p>
          <a:p>
            <a:pPr marL="457200" lvl="0" indent="-342900" algn="l" rtl="0">
              <a:spcBef>
                <a:spcPts val="0"/>
              </a:spcBef>
              <a:spcAft>
                <a:spcPts val="0"/>
              </a:spcAft>
              <a:buSzPts val="1800"/>
              <a:buAutoNum type="arabicPeriod"/>
            </a:pPr>
            <a:r>
              <a:rPr lang="en"/>
              <a:t>If more than n users want to communicate, some of them access will be denied due to the lack of bandwidth.</a:t>
            </a:r>
            <a:endParaRPr/>
          </a:p>
          <a:p>
            <a:pPr marL="457200" lvl="0" indent="-342900" algn="l" rtl="0">
              <a:spcBef>
                <a:spcPts val="0"/>
              </a:spcBef>
              <a:spcAft>
                <a:spcPts val="0"/>
              </a:spcAft>
              <a:buSzPts val="1800"/>
              <a:buAutoNum type="arabicPeriod"/>
            </a:pPr>
            <a:r>
              <a:rPr lang="en"/>
              <a:t>In some cases, even if users are assigned to a particular frequency bandwidth, they hardly ever transmit or receive anything. </a:t>
            </a:r>
            <a:endParaRPr/>
          </a:p>
          <a:p>
            <a:pPr marL="457200" lvl="0" indent="0" algn="l" rtl="0">
              <a:spcBef>
                <a:spcPts val="1600"/>
              </a:spcBef>
              <a:spcAft>
                <a:spcPts val="0"/>
              </a:spcAft>
              <a:buNone/>
            </a:pPr>
            <a:r>
              <a:rPr lang="en">
                <a:solidFill>
                  <a:srgbClr val="000000"/>
                </a:solidFill>
              </a:rPr>
              <a:t>Even though, the static approach is  continues to be used in telephone networks, as well as cellular, terrestrial wireless, and satellite networks at a higher level of granularity, it is a poor fit to most of the computers where data traffic is extremely bursty.</a:t>
            </a:r>
            <a:endParaRPr>
              <a:solidFill>
                <a:srgbClr val="000000"/>
              </a:solidFill>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8">
                                            <p:txEl>
                                              <p:pRg st="0" end="0"/>
                                            </p:txEl>
                                          </p:spTgt>
                                        </p:tgtEl>
                                        <p:attrNameLst>
                                          <p:attrName>style.visibility</p:attrName>
                                        </p:attrNameLst>
                                      </p:cBhvr>
                                      <p:to>
                                        <p:strVal val="visible"/>
                                      </p:to>
                                    </p:set>
                                    <p:animEffect transition="in" filter="fade">
                                      <p:cBhvr>
                                        <p:cTn id="7" dur="1500"/>
                                        <p:tgtEl>
                                          <p:spTgt spid="78">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78">
                                            <p:txEl>
                                              <p:pRg st="1" end="1"/>
                                            </p:txEl>
                                          </p:spTgt>
                                        </p:tgtEl>
                                        <p:attrNameLst>
                                          <p:attrName>style.visibility</p:attrName>
                                        </p:attrNameLst>
                                      </p:cBhvr>
                                      <p:to>
                                        <p:strVal val="visible"/>
                                      </p:to>
                                    </p:set>
                                    <p:animEffect transition="in" filter="fade">
                                      <p:cBhvr>
                                        <p:cTn id="11" dur="1500"/>
                                        <p:tgtEl>
                                          <p:spTgt spid="78">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78">
                                            <p:txEl>
                                              <p:pRg st="2" end="2"/>
                                            </p:txEl>
                                          </p:spTgt>
                                        </p:tgtEl>
                                        <p:attrNameLst>
                                          <p:attrName>style.visibility</p:attrName>
                                        </p:attrNameLst>
                                      </p:cBhvr>
                                      <p:to>
                                        <p:strVal val="visible"/>
                                      </p:to>
                                    </p:set>
                                    <p:animEffect transition="in" filter="fade">
                                      <p:cBhvr>
                                        <p:cTn id="15" dur="1500"/>
                                        <p:tgtEl>
                                          <p:spTgt spid="78">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78">
                                            <p:txEl>
                                              <p:pRg st="3" end="3"/>
                                            </p:txEl>
                                          </p:spTgt>
                                        </p:tgtEl>
                                        <p:attrNameLst>
                                          <p:attrName>style.visibility</p:attrName>
                                        </p:attrNameLst>
                                      </p:cBhvr>
                                      <p:to>
                                        <p:strVal val="visible"/>
                                      </p:to>
                                    </p:set>
                                    <p:animEffect transition="in" filter="fade">
                                      <p:cBhvr>
                                        <p:cTn id="19" dur="1500"/>
                                        <p:tgtEl>
                                          <p:spTgt spid="78">
                                            <p:txEl>
                                              <p:pRg st="3" end="3"/>
                                            </p:txEl>
                                          </p:spTgt>
                                        </p:tgtEl>
                                      </p:cBhvr>
                                    </p:animEffect>
                                  </p:childTnLst>
                                </p:cTn>
                              </p:par>
                            </p:childTnLst>
                          </p:cTn>
                        </p:par>
                        <p:par>
                          <p:cTn id="20" fill="hold">
                            <p:stCondLst>
                              <p:cond delay="6000"/>
                            </p:stCondLst>
                            <p:childTnLst>
                              <p:par>
                                <p:cTn id="21" presetID="10" presetClass="entr" presetSubtype="0" fill="hold" nodeType="afterEffect">
                                  <p:stCondLst>
                                    <p:cond delay="0"/>
                                  </p:stCondLst>
                                  <p:childTnLst>
                                    <p:set>
                                      <p:cBhvr>
                                        <p:cTn id="22" dur="1" fill="hold">
                                          <p:stCondLst>
                                            <p:cond delay="0"/>
                                          </p:stCondLst>
                                        </p:cTn>
                                        <p:tgtEl>
                                          <p:spTgt spid="78">
                                            <p:txEl>
                                              <p:pRg st="4" end="4"/>
                                            </p:txEl>
                                          </p:spTgt>
                                        </p:tgtEl>
                                        <p:attrNameLst>
                                          <p:attrName>style.visibility</p:attrName>
                                        </p:attrNameLst>
                                      </p:cBhvr>
                                      <p:to>
                                        <p:strVal val="visible"/>
                                      </p:to>
                                    </p:set>
                                    <p:animEffect transition="in" filter="fade">
                                      <p:cBhvr>
                                        <p:cTn id="23" dur="1500"/>
                                        <p:tgtEl>
                                          <p:spTgt spid="78">
                                            <p:txEl>
                                              <p:pRg st="4" end="4"/>
                                            </p:txEl>
                                          </p:spTgt>
                                        </p:tgtEl>
                                      </p:cBhvr>
                                    </p:animEffect>
                                  </p:childTnLst>
                                </p:cTn>
                              </p:par>
                            </p:childTnLst>
                          </p:cTn>
                        </p:par>
                        <p:par>
                          <p:cTn id="24" fill="hold">
                            <p:stCondLst>
                              <p:cond delay="7500"/>
                            </p:stCondLst>
                            <p:childTnLst>
                              <p:par>
                                <p:cTn id="25" presetID="10" presetClass="entr" presetSubtype="0" fill="hold" nodeType="afterEffect">
                                  <p:stCondLst>
                                    <p:cond delay="0"/>
                                  </p:stCondLst>
                                  <p:childTnLst>
                                    <p:set>
                                      <p:cBhvr>
                                        <p:cTn id="26" dur="1" fill="hold">
                                          <p:stCondLst>
                                            <p:cond delay="0"/>
                                          </p:stCondLst>
                                        </p:cTn>
                                        <p:tgtEl>
                                          <p:spTgt spid="78">
                                            <p:txEl>
                                              <p:pRg st="5" end="5"/>
                                            </p:txEl>
                                          </p:spTgt>
                                        </p:tgtEl>
                                        <p:attrNameLst>
                                          <p:attrName>style.visibility</p:attrName>
                                        </p:attrNameLst>
                                      </p:cBhvr>
                                      <p:to>
                                        <p:strVal val="visible"/>
                                      </p:to>
                                    </p:set>
                                    <p:animEffect transition="in" filter="fade">
                                      <p:cBhvr>
                                        <p:cTn id="27" dur="1500"/>
                                        <p:tgtEl>
                                          <p:spTgt spid="7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800">
                <a:solidFill>
                  <a:schemeClr val="dk2"/>
                </a:solidFill>
              </a:rPr>
              <a:t>The poor performance of static channel allocation can be calculated by the formula </a:t>
            </a:r>
            <a:endParaRPr/>
          </a:p>
        </p:txBody>
      </p:sp>
      <p:sp>
        <p:nvSpPr>
          <p:cNvPr id="84" name="Google Shape;84;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                                                         T = 1/(µC-λ).</a:t>
            </a:r>
            <a:endParaRPr/>
          </a:p>
          <a:p>
            <a:pPr marL="0" lvl="0" indent="0" algn="l" rtl="0">
              <a:spcBef>
                <a:spcPts val="1600"/>
              </a:spcBef>
              <a:spcAft>
                <a:spcPts val="0"/>
              </a:spcAft>
              <a:buNone/>
            </a:pPr>
            <a:r>
              <a:rPr lang="en"/>
              <a:t>Where T is mean time delay</a:t>
            </a:r>
            <a:endParaRPr/>
          </a:p>
          <a:p>
            <a:pPr marL="0" lvl="0" indent="0" algn="l" rtl="0">
              <a:spcBef>
                <a:spcPts val="1600"/>
              </a:spcBef>
              <a:spcAft>
                <a:spcPts val="0"/>
              </a:spcAft>
              <a:buNone/>
            </a:pPr>
            <a:r>
              <a:rPr lang="en"/>
              <a:t>Channel of capacity  = C</a:t>
            </a:r>
            <a:endParaRPr/>
          </a:p>
          <a:p>
            <a:pPr marL="0" lvl="0" indent="0" algn="l" rtl="0">
              <a:spcBef>
                <a:spcPts val="1600"/>
              </a:spcBef>
              <a:spcAft>
                <a:spcPts val="0"/>
              </a:spcAft>
              <a:buNone/>
            </a:pPr>
            <a:r>
              <a:rPr lang="en"/>
              <a:t>Average arrival rate = 1/µ</a:t>
            </a:r>
            <a:endParaRPr/>
          </a:p>
          <a:p>
            <a:pPr marL="0" lvl="0" indent="0" algn="l" rtl="0">
              <a:spcBef>
                <a:spcPts val="1600"/>
              </a:spcBef>
              <a:spcAft>
                <a:spcPts val="0"/>
              </a:spcAft>
              <a:buNone/>
            </a:pPr>
            <a:r>
              <a:rPr lang="en"/>
              <a:t>Frame arrival rate is  =λ</a:t>
            </a:r>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0"/>
              </a:spcAft>
              <a:buClr>
                <a:schemeClr val="dk1"/>
              </a:buClr>
              <a:buSzPts val="1100"/>
              <a:buFont typeface="Arial"/>
              <a:buNone/>
            </a:pP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1500"/>
                                        <p:tgtEl>
                                          <p:spTgt spid="83"/>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84"/>
                                        </p:tgtEl>
                                        <p:attrNameLst>
                                          <p:attrName>style.visibility</p:attrName>
                                        </p:attrNameLst>
                                      </p:cBhvr>
                                      <p:to>
                                        <p:strVal val="visible"/>
                                      </p:to>
                                    </p:set>
                                    <p:animEffect transition="in" filter="fade">
                                      <p:cBhvr>
                                        <p:cTn id="11" dur="10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800">
                <a:solidFill>
                  <a:schemeClr val="dk2"/>
                </a:solidFill>
              </a:rPr>
              <a:t>Question:</a:t>
            </a:r>
            <a:endParaRPr sz="1800">
              <a:solidFill>
                <a:schemeClr val="dk2"/>
              </a:solidFill>
            </a:endParaRPr>
          </a:p>
          <a:p>
            <a:pPr marL="0" lvl="0" indent="0" algn="l" rtl="0">
              <a:spcBef>
                <a:spcPts val="1600"/>
              </a:spcBef>
              <a:spcAft>
                <a:spcPts val="0"/>
              </a:spcAft>
              <a:buNone/>
            </a:pPr>
            <a:endParaRPr sz="1800">
              <a:solidFill>
                <a:schemeClr val="dk2"/>
              </a:solidFill>
            </a:endParaRPr>
          </a:p>
        </p:txBody>
      </p:sp>
      <p:sp>
        <p:nvSpPr>
          <p:cNvPr id="90" name="Google Shape;90;p18"/>
          <p:cNvSpPr txBox="1">
            <a:spLocks noGrp="1"/>
          </p:cNvSpPr>
          <p:nvPr>
            <p:ph type="body" idx="1"/>
          </p:nvPr>
        </p:nvSpPr>
        <p:spPr>
          <a:xfrm>
            <a:off x="311700" y="1127150"/>
            <a:ext cx="8520600" cy="488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a:t>What are the two common static channel allocation techniques?</a:t>
            </a:r>
            <a:endParaRPr/>
          </a:p>
        </p:txBody>
      </p:sp>
      <p:sp>
        <p:nvSpPr>
          <p:cNvPr id="91" name="Google Shape;91;p18"/>
          <p:cNvSpPr txBox="1"/>
          <p:nvPr/>
        </p:nvSpPr>
        <p:spPr>
          <a:xfrm>
            <a:off x="311700" y="1844050"/>
            <a:ext cx="8520600" cy="57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chemeClr val="lt2"/>
                </a:solidFill>
              </a:rPr>
              <a:t>TDMA, &amp; FDMA</a:t>
            </a:r>
            <a:endParaRPr b="1">
              <a:solidFill>
                <a:schemeClr val="l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0"/>
                                        </p:tgtEl>
                                        <p:attrNameLst>
                                          <p:attrName>style.visibility</p:attrName>
                                        </p:attrNameLst>
                                      </p:cBhvr>
                                      <p:to>
                                        <p:strVal val="visible"/>
                                      </p:to>
                                    </p:set>
                                    <p:animEffect transition="in" filter="fade">
                                      <p:cBhvr>
                                        <p:cTn id="7" dur="1000"/>
                                        <p:tgtEl>
                                          <p:spTgt spid="9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1"/>
                                        </p:tgtEl>
                                        <p:attrNameLst>
                                          <p:attrName>style.visibility</p:attrName>
                                        </p:attrNameLst>
                                      </p:cBhvr>
                                      <p:to>
                                        <p:strVal val="visible"/>
                                      </p:to>
                                    </p:set>
                                    <p:animEffect transition="in" filter="fade">
                                      <p:cBhvr>
                                        <p:cTn id="12" dur="10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Dynamic Channel Allocation</a:t>
            </a:r>
            <a:endParaRPr>
              <a:solidFill>
                <a:schemeClr val="dk2"/>
              </a:solidFill>
            </a:endParaRPr>
          </a:p>
        </p:txBody>
      </p:sp>
      <p:sp>
        <p:nvSpPr>
          <p:cNvPr id="97" name="Google Shape;97;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With a dynamic approach the allocation of the channel changes based on the traffic generated by the users. In DCA systems, no set relationship exists between channels and cells. Instead, channels are part of a pool of resources. Whenever a channel is needed by a cell, the channel is allocated under the constraint that frequency reuse requirements cannot be violated. </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10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192600" y="4125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2"/>
                </a:solidFill>
              </a:rPr>
              <a:t>5 Assumptions for Dynamic Channel Allocation</a:t>
            </a:r>
            <a:endParaRPr>
              <a:solidFill>
                <a:schemeClr val="lt2"/>
              </a:solidFill>
            </a:endParaRPr>
          </a:p>
          <a:p>
            <a:pPr marL="0" lvl="0" indent="0" algn="l" rtl="0">
              <a:spcBef>
                <a:spcPts val="0"/>
              </a:spcBef>
              <a:spcAft>
                <a:spcPts val="0"/>
              </a:spcAft>
              <a:buNone/>
            </a:pPr>
            <a:endParaRPr/>
          </a:p>
        </p:txBody>
      </p:sp>
      <p:sp>
        <p:nvSpPr>
          <p:cNvPr id="103" name="Google Shape;103;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b="1"/>
              <a:t>Continuous or Slotted time</a:t>
            </a:r>
            <a:r>
              <a:rPr lang="en"/>
              <a:t> – </a:t>
            </a:r>
            <a:endParaRPr/>
          </a:p>
          <a:p>
            <a:pPr marL="914400" lvl="1" indent="-342900" algn="l" rtl="0">
              <a:spcBef>
                <a:spcPts val="0"/>
              </a:spcBef>
              <a:spcAft>
                <a:spcPts val="0"/>
              </a:spcAft>
              <a:buSzPts val="1800"/>
              <a:buChar char="○"/>
            </a:pPr>
            <a:r>
              <a:rPr lang="en" sz="1800"/>
              <a:t>Continuous time transmission can begin at any time</a:t>
            </a:r>
            <a:endParaRPr sz="1800"/>
          </a:p>
          <a:p>
            <a:pPr marL="914400" lvl="1" indent="-342900" algn="l" rtl="0">
              <a:spcBef>
                <a:spcPts val="0"/>
              </a:spcBef>
              <a:spcAft>
                <a:spcPts val="0"/>
              </a:spcAft>
              <a:buSzPts val="1800"/>
              <a:buChar char="○"/>
            </a:pPr>
            <a:r>
              <a:rPr lang="en" sz="1800"/>
              <a:t>Slotted time means that transmission must start at the beginning of the interval</a:t>
            </a:r>
            <a:endParaRPr sz="1800"/>
          </a:p>
          <a:p>
            <a:pPr marL="457200" lvl="0" indent="-342900" algn="l" rtl="0">
              <a:spcBef>
                <a:spcPts val="0"/>
              </a:spcBef>
              <a:spcAft>
                <a:spcPts val="0"/>
              </a:spcAft>
              <a:buSzPts val="1800"/>
              <a:buChar char="●"/>
            </a:pPr>
            <a:r>
              <a:rPr lang="en" b="1"/>
              <a:t>Independent Traffic</a:t>
            </a:r>
            <a:r>
              <a:rPr lang="en"/>
              <a:t> – n amount of stations generates frames for transmission, once the frame is generated the station is blocked until frame transmission</a:t>
            </a:r>
            <a:endParaRPr/>
          </a:p>
          <a:p>
            <a:pPr marL="457200" lvl="0" indent="-342900" algn="l" rtl="0">
              <a:spcBef>
                <a:spcPts val="0"/>
              </a:spcBef>
              <a:spcAft>
                <a:spcPts val="0"/>
              </a:spcAft>
              <a:buSzPts val="1800"/>
              <a:buChar char="●"/>
            </a:pPr>
            <a:r>
              <a:rPr lang="en" b="1"/>
              <a:t>Carrier Sense or No Carrier Sense</a:t>
            </a:r>
            <a:r>
              <a:rPr lang="en"/>
              <a:t> – carrier sense checks to see if channel is in use before transmission, whereas if there was no carrier sense it transmits first and then it checks to see if the transmission was successful.·</a:t>
            </a:r>
            <a:r>
              <a:rPr lang="en">
                <a:solidFill>
                  <a:srgbClr val="000000"/>
                </a:solidFill>
                <a:latin typeface="Arial"/>
                <a:ea typeface="Arial"/>
                <a:cs typeface="Arial"/>
                <a:sym typeface="Arial"/>
              </a:rPr>
              <a:t>      </a:t>
            </a:r>
            <a:endParaRPr>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2"/>
                </a:solidFill>
              </a:rPr>
              <a:t>5 Assumptions for Dynamic Channel Allocation cont.</a:t>
            </a:r>
            <a:endParaRPr/>
          </a:p>
        </p:txBody>
      </p:sp>
      <p:sp>
        <p:nvSpPr>
          <p:cNvPr id="109" name="Google Shape;109;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b="1"/>
              <a:t>Single Channel</a:t>
            </a:r>
            <a:r>
              <a:rPr lang="en"/>
              <a:t> – One channel is used for communication</a:t>
            </a:r>
            <a:endParaRPr/>
          </a:p>
          <a:p>
            <a:pPr marL="457200" lvl="0" indent="-342900" algn="l" rtl="0">
              <a:spcBef>
                <a:spcPts val="0"/>
              </a:spcBef>
              <a:spcAft>
                <a:spcPts val="0"/>
              </a:spcAft>
              <a:buSzPts val="1800"/>
              <a:buChar char="●"/>
            </a:pPr>
            <a:r>
              <a:rPr lang="en" b="1"/>
              <a:t>Observed Collision</a:t>
            </a:r>
            <a:r>
              <a:rPr lang="en"/>
              <a:t> – when two frames are overlapped it may cause it to “collide”</a:t>
            </a:r>
            <a:endParaRPr/>
          </a:p>
          <a:p>
            <a:pPr marL="914400" lvl="1" indent="-342900" algn="l" rtl="0">
              <a:spcBef>
                <a:spcPts val="0"/>
              </a:spcBef>
              <a:spcAft>
                <a:spcPts val="0"/>
              </a:spcAft>
              <a:buSzPts val="1800"/>
              <a:buChar char="○"/>
            </a:pPr>
            <a:r>
              <a:rPr lang="en" sz="1800"/>
              <a:t>Collisions needs to be transmitted again.</a:t>
            </a:r>
            <a:endParaRPr sz="1800"/>
          </a:p>
          <a:p>
            <a:pPr marL="0" lvl="0" indent="0" algn="l" rtl="0">
              <a:spcBef>
                <a:spcPts val="1600"/>
              </a:spcBef>
              <a:spcAft>
                <a:spcPts val="1600"/>
              </a:spcAft>
              <a:buNone/>
            </a:pPr>
            <a:endParaRPr/>
          </a:p>
        </p:txBody>
      </p:sp>
    </p:spTree>
  </p:cSld>
  <p:clrMapOvr>
    <a:masterClrMapping/>
  </p:clrMapOvr>
</p:sld>
</file>

<file path=ppt/theme/theme1.xml><?xml version="1.0" encoding="utf-8"?>
<a:theme xmlns:a="http://schemas.openxmlformats.org/drawingml/2006/main"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1375</Words>
  <Application>Microsoft Office PowerPoint</Application>
  <PresentationFormat>On-screen Show (16:9)</PresentationFormat>
  <Paragraphs>112</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Times New Roman</vt:lpstr>
      <vt:lpstr>Proxima Nova</vt:lpstr>
      <vt:lpstr>Arial</vt:lpstr>
      <vt:lpstr>Spearmint</vt:lpstr>
      <vt:lpstr>ITCS 3166</vt:lpstr>
      <vt:lpstr>What is channel allocation?</vt:lpstr>
      <vt:lpstr>Static channel Allocation:</vt:lpstr>
      <vt:lpstr>PowerPoint Presentation</vt:lpstr>
      <vt:lpstr>The poor performance of static channel allocation can be calculated by the formula </vt:lpstr>
      <vt:lpstr>Question: </vt:lpstr>
      <vt:lpstr>Dynamic Channel Allocation</vt:lpstr>
      <vt:lpstr>5 Assumptions for Dynamic Channel Allocation </vt:lpstr>
      <vt:lpstr>5 Assumptions for Dynamic Channel Allocation cont.</vt:lpstr>
      <vt:lpstr>ALOHA</vt:lpstr>
      <vt:lpstr>Pure ALOHA</vt:lpstr>
      <vt:lpstr>Slotted ALOHA</vt:lpstr>
      <vt:lpstr>Question</vt:lpstr>
      <vt:lpstr>Carrier Sense MAP</vt:lpstr>
      <vt:lpstr>PowerPoint Presentation</vt:lpstr>
      <vt:lpstr>CSMA with Collision Detection</vt:lpstr>
      <vt:lpstr>Question</vt:lpstr>
      <vt:lpstr>Collision Free Protocols</vt:lpstr>
      <vt:lpstr>Multiple Access with collision avoidance</vt:lpstr>
      <vt:lpstr>Question</vt:lpstr>
      <vt:lpstr>Limited-Contention Protocols</vt:lpstr>
      <vt:lpstr>How limited-contention protocols work</vt:lpstr>
      <vt:lpstr>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ITCS 3166</dc:title>
  <cp:lastModifiedBy>Sundara Rajan, Sarath Babu</cp:lastModifiedBy>
  <cp:revision>1</cp:revision>
  <dcterms:modified xsi:type="dcterms:W3CDTF">2018-10-02T21:06:00Z</dcterms:modified>
</cp:coreProperties>
</file>