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notesMasterIdLst>
    <p:notesMasterId r:id="rId32"/>
  </p:notesMasterIdLst>
  <p:sldIdLst>
    <p:sldId id="262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80" r:id="rId20"/>
    <p:sldId id="281" r:id="rId21"/>
    <p:sldId id="282" r:id="rId22"/>
    <p:sldId id="283" r:id="rId23"/>
    <p:sldId id="284" r:id="rId24"/>
    <p:sldId id="285" r:id="rId25"/>
    <p:sldId id="256" r:id="rId26"/>
    <p:sldId id="257" r:id="rId27"/>
    <p:sldId id="258" r:id="rId28"/>
    <p:sldId id="259" r:id="rId29"/>
    <p:sldId id="260" r:id="rId30"/>
    <p:sldId id="261" r:id="rId3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81544A-31D7-43A0-9322-527A1F69C2D4}" type="datetimeFigureOut">
              <a:rPr lang="en-US" smtClean="0"/>
              <a:t>2/17/2015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F56D5C-C701-40AD-A1CE-E71B495CEF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1900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4" name="Shape 4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513309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0" name="Shape 5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1200">
                <a:solidFill>
                  <a:schemeClr val="dk1"/>
                </a:solidFill>
              </a:rPr>
              <a:t>Operate in the Data link Layer</a:t>
            </a:r>
          </a:p>
        </p:txBody>
      </p:sp>
    </p:spTree>
    <p:extLst>
      <p:ext uri="{BB962C8B-B14F-4D97-AF65-F5344CB8AC3E}">
        <p14:creationId xmlns:p14="http://schemas.microsoft.com/office/powerpoint/2010/main" val="2131363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864167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5" name="Shape 6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650353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626127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575318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2/16/2015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E5243-F52A-4D37-9694-EB26C6C31910}" type="datetimeFigureOut">
              <a:rPr lang="en-US" dirty="0"/>
              <a:t>2/16/2015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7B6E1-634A-48DC-9E8B-D894023267EF}" type="datetimeFigureOut">
              <a:rPr lang="en-US" dirty="0"/>
              <a:t>2/16/2015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/>
          <p:nvPr/>
        </p:nvSpPr>
        <p:spPr>
          <a:xfrm>
            <a:off x="0" y="0"/>
            <a:ext cx="12192000" cy="1533200"/>
          </a:xfrm>
          <a:prstGeom prst="rect">
            <a:avLst/>
          </a:prstGeom>
          <a:solidFill>
            <a:srgbClr val="2388DB"/>
          </a:solidFill>
          <a:ln>
            <a:noFill/>
          </a:ln>
        </p:spPr>
        <p:txBody>
          <a:bodyPr lIns="121900" tIns="60933" rIns="121900" bIns="60933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 sz="2400"/>
          </a:p>
        </p:txBody>
      </p:sp>
      <p:cxnSp>
        <p:nvCxnSpPr>
          <p:cNvPr id="16" name="Shape 16"/>
          <p:cNvCxnSpPr/>
          <p:nvPr/>
        </p:nvCxnSpPr>
        <p:spPr>
          <a:xfrm>
            <a:off x="0" y="1503833"/>
            <a:ext cx="12192000" cy="0"/>
          </a:xfrm>
          <a:prstGeom prst="straightConnector1">
            <a:avLst/>
          </a:prstGeom>
          <a:noFill/>
          <a:ln w="57150" cap="flat">
            <a:solidFill>
              <a:srgbClr val="000000">
                <a:alpha val="14901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609600" y="274637"/>
            <a:ext cx="10972800" cy="11432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9675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11409055" y="6333133"/>
            <a:ext cx="731599" cy="52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271609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3E9E-A95C-48F2-B4BF-A71542E0BE9A}" type="datetimeFigureOut">
              <a:rPr lang="en-US" dirty="0"/>
              <a:t>2/16/2015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2/16/2015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FigureOut">
              <a:rPr lang="en-US" dirty="0"/>
              <a:t>2/16/2015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FigureOut">
              <a:rPr lang="en-US" dirty="0"/>
              <a:t>2/16/2015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7E00A-486F-4252-8B1D-E32645521F49}" type="datetimeFigureOut">
              <a:rPr lang="en-US" dirty="0"/>
              <a:t>2/16/2015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F5F92-E675-4B36-9A60-69A962A68675}" type="datetimeFigureOut">
              <a:rPr lang="en-US" dirty="0"/>
              <a:t>2/16/2015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2C9B-5FA2-460D-9BE7-B0812FC2A6FF}" type="datetimeFigureOut">
              <a:rPr lang="en-US" dirty="0"/>
              <a:t>2/16/2015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2/16/2015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2/16/2015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  <p:sldLayoutId id="2147483852" r:id="rId12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9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1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Bluetooth Background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3000" dirty="0"/>
              <a:t>1998- Ericsson, IBM, Intel, Nokia, and Toshiba</a:t>
            </a:r>
          </a:p>
          <a:p>
            <a:pPr>
              <a:lnSpc>
                <a:spcPct val="90000"/>
              </a:lnSpc>
            </a:pPr>
            <a:r>
              <a:rPr lang="en-US" altLang="en-US" sz="3000" dirty="0"/>
              <a:t>Goal: develop a wireless standard for connecting mobile phones to other devices using short range, low-power, inexpensive wireless radios.</a:t>
            </a:r>
          </a:p>
          <a:p>
            <a:pPr>
              <a:lnSpc>
                <a:spcPct val="90000"/>
              </a:lnSpc>
            </a:pPr>
            <a:r>
              <a:rPr lang="en-US" altLang="en-US" sz="3000" dirty="0"/>
              <a:t>1999- Bluetooth 1.0 released</a:t>
            </a:r>
          </a:p>
          <a:p>
            <a:pPr>
              <a:lnSpc>
                <a:spcPct val="90000"/>
              </a:lnSpc>
            </a:pPr>
            <a:r>
              <a:rPr lang="en-US" altLang="en-US" sz="3000" dirty="0"/>
              <a:t>Allows devices to securely transfer data through pairing</a:t>
            </a:r>
          </a:p>
          <a:p>
            <a:pPr>
              <a:lnSpc>
                <a:spcPct val="90000"/>
              </a:lnSpc>
            </a:pPr>
            <a:r>
              <a:rPr lang="en-US" altLang="en-US" sz="3000" dirty="0"/>
              <a:t>Bluetooth 2.0, 3.0, and 4.0</a:t>
            </a:r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95588" y="4346576"/>
            <a:ext cx="2054225" cy="2054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588634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0" y="1828800"/>
            <a:ext cx="7239000" cy="4846320"/>
          </a:xfrm>
        </p:spPr>
        <p:txBody>
          <a:bodyPr>
            <a:normAutofit/>
          </a:bodyPr>
          <a:lstStyle/>
          <a:p>
            <a:r>
              <a:rPr lang="en-US" dirty="0" smtClean="0"/>
              <a:t>Turns the bit stream into frames and defines some key formats </a:t>
            </a:r>
          </a:p>
          <a:p>
            <a:r>
              <a:rPr lang="en-US" dirty="0" smtClean="0"/>
              <a:t>The link manager protocol sets up logical channels to carry frames between master and slave</a:t>
            </a:r>
          </a:p>
          <a:p>
            <a:endParaRPr lang="en-US" sz="2200" dirty="0"/>
          </a:p>
        </p:txBody>
      </p:sp>
      <p:sp>
        <p:nvSpPr>
          <p:cNvPr id="4" name="TextBox 3"/>
          <p:cNvSpPr txBox="1"/>
          <p:nvPr/>
        </p:nvSpPr>
        <p:spPr>
          <a:xfrm>
            <a:off x="1524000" y="0"/>
            <a:ext cx="6629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The Bluetooth Link Layer 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828800"/>
            <a:ext cx="7239000" cy="4846320"/>
          </a:xfrm>
        </p:spPr>
        <p:txBody>
          <a:bodyPr/>
          <a:lstStyle/>
          <a:p>
            <a:r>
              <a:rPr lang="en-US" dirty="0" smtClean="0"/>
              <a:t>Secure simple pairing </a:t>
            </a:r>
          </a:p>
          <a:p>
            <a:r>
              <a:rPr lang="en-US" dirty="0" smtClean="0"/>
              <a:t>Synchronous Connection Oriented (SCO) link </a:t>
            </a:r>
          </a:p>
          <a:p>
            <a:r>
              <a:rPr lang="en-US" dirty="0" smtClean="0"/>
              <a:t>Asynchronous </a:t>
            </a:r>
            <a:r>
              <a:rPr lang="en-US" dirty="0" err="1" smtClean="0"/>
              <a:t>ConnectionLess</a:t>
            </a:r>
            <a:r>
              <a:rPr lang="en-US" dirty="0" smtClean="0"/>
              <a:t> (ACL) link 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524000" y="0"/>
            <a:ext cx="6629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/>
              <a:t>The </a:t>
            </a:r>
            <a:r>
              <a:rPr lang="en-US" sz="2000" dirty="0"/>
              <a:t>Bluetooth Link Layer 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0" y="1"/>
            <a:ext cx="6629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4.6.6 The Bluetooth Frame Structure</a:t>
            </a:r>
            <a:endParaRPr lang="en-US" sz="1200" dirty="0"/>
          </a:p>
        </p:txBody>
      </p:sp>
      <p:pic>
        <p:nvPicPr>
          <p:cNvPr id="5" name="Picture 4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609600"/>
            <a:ext cx="7315200" cy="5410200"/>
          </a:xfrm>
          <a:prstGeom prst="rect">
            <a:avLst/>
          </a:prstGeom>
          <a:noFill/>
          <a:ln w="9525" cap="flat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3657600" y="5867400"/>
            <a:ext cx="464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Figure 4-36. </a:t>
            </a:r>
            <a:r>
              <a:rPr lang="en-US" sz="1400" dirty="0"/>
              <a:t>Typical Bluetooth data frame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RFID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Radio Frequency Identification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91093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EPC--What it 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A type of RFID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Short-range (10m) network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“Electronic Product Code” (High-tech barcode)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64990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it 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Two components: “readers” and “tags”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Commands given through reader; tags obey the reader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Readers “power” the tags wirelessly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Tags either absorb signals or bounce them back to the reader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86983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Establishing a connection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Reader first broadcasts a request for tag IDs within range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Responses slotted like ALOHA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Tags respond at a random slot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 smtClean="0"/>
              <a:t>Check connection first before transmitting ID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 smtClean="0"/>
              <a:t>If reader sends the OK, respond with ID</a:t>
            </a:r>
          </a:p>
          <a:p>
            <a:pPr marL="0" lvl="2" indent="0">
              <a:buNone/>
            </a:pP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Slot number can be changed dynamically</a:t>
            </a:r>
          </a:p>
          <a:p>
            <a:pPr lvl="2">
              <a:buFont typeface="Arial" panose="020B0604020202020204" pitchFamily="34" charset="0"/>
              <a:buChar char="•"/>
            </a:pPr>
            <a:endParaRPr lang="en-US" dirty="0" smtClean="0"/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2455" y="2410243"/>
            <a:ext cx="3762900" cy="3115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2716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Operating on Tags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Once IDs are known, the reader can act on them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IDs can read and write to tags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Tags respond only with </a:t>
            </a:r>
            <a:r>
              <a:rPr lang="en-US" smtClean="0"/>
              <a:t>data—no headers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7290" y="2011680"/>
            <a:ext cx="3762900" cy="3115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34575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Message Formats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Physical layers: set properties such as transfer rate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Tag Selection layers: chooses which tags to connect and allows multiple connections.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Q: Defines how many slots the tag will respond in.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CRC: Error detection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1975" y="4100183"/>
            <a:ext cx="5163271" cy="885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76040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 txBox="1">
            <a:spLocks noGrp="1"/>
          </p:cNvSpPr>
          <p:nvPr>
            <p:ph type="title"/>
          </p:nvPr>
        </p:nvSpPr>
        <p:spPr>
          <a:xfrm>
            <a:off x="609600" y="274637"/>
            <a:ext cx="10972800" cy="1143200"/>
          </a:xfrm>
          <a:prstGeom prst="rect">
            <a:avLst/>
          </a:prstGeom>
        </p:spPr>
        <p:txBody>
          <a:bodyPr vert="horz" lIns="121900" tIns="121900" rIns="121900" bIns="121900" rtlCol="0" anchor="b" anchorCtr="0">
            <a:noAutofit/>
          </a:bodyPr>
          <a:lstStyle/>
          <a:p>
            <a:r>
              <a:rPr lang="en" sz="4000"/>
              <a:t>Data Link Layer Switching, What it Does</a:t>
            </a:r>
            <a:r>
              <a:rPr lang="en" sz="4000">
                <a:solidFill>
                  <a:schemeClr val="dk1"/>
                </a:solidFill>
              </a:rPr>
              <a:t> </a:t>
            </a:r>
          </a:p>
        </p:txBody>
      </p:sp>
      <p:sp>
        <p:nvSpPr>
          <p:cNvPr id="41" name="Shape 41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967599"/>
          </a:xfrm>
          <a:prstGeom prst="rect">
            <a:avLst/>
          </a:prstGeom>
        </p:spPr>
        <p:txBody>
          <a:bodyPr vert="horz" lIns="121900" tIns="121900" rIns="121900" bIns="121900" rtlCol="0" anchor="t" anchorCtr="0">
            <a:noAutofit/>
          </a:bodyPr>
          <a:lstStyle/>
          <a:p>
            <a:pPr>
              <a:buNone/>
            </a:pPr>
            <a:endParaRPr sz="3200"/>
          </a:p>
          <a:p>
            <a:pPr marL="609585" indent="-507987"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3200"/>
              <a:t>Data Link Layer: Transforms raw transmission facilities into lines that appear to be free of undetected transmission errors.</a:t>
            </a:r>
          </a:p>
          <a:p>
            <a:pPr marL="1219170" lvl="1" indent="-474121"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2667"/>
              <a:t>Masks the real errors so that the network does not see them</a:t>
            </a:r>
          </a:p>
          <a:p>
            <a:pPr marL="1219170" lvl="1" indent="-474121"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2667"/>
              <a:t>Use of data and acknowledgement frames</a:t>
            </a:r>
          </a:p>
          <a:p>
            <a:pPr>
              <a:buNone/>
            </a:pPr>
            <a:endParaRPr sz="2667"/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524000" y="0"/>
            <a:ext cx="4343400" cy="1828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4500"/>
              <a:t>Bluetooth Architecture</a:t>
            </a:r>
            <a:endParaRPr lang="en-US" altLang="en-US" sz="4500" dirty="0"/>
          </a:p>
        </p:txBody>
      </p:sp>
      <p:sp>
        <p:nvSpPr>
          <p:cNvPr id="5" name="Content Placeholder 7"/>
          <p:cNvSpPr txBox="1">
            <a:spLocks/>
          </p:cNvSpPr>
          <p:nvPr/>
        </p:nvSpPr>
        <p:spPr>
          <a:xfrm>
            <a:off x="2057400" y="2438401"/>
            <a:ext cx="8001000" cy="414496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dirty="0"/>
              <a:t>Basic unit of a Bluetooth system is a piconet</a:t>
            </a:r>
          </a:p>
          <a:p>
            <a:r>
              <a:rPr lang="en-US" altLang="en-US" dirty="0"/>
              <a:t> 1 master node- controls the clock and determines which device gets to communicate during which time slot</a:t>
            </a:r>
          </a:p>
          <a:p>
            <a:r>
              <a:rPr lang="en-US" altLang="en-US" dirty="0"/>
              <a:t>U</a:t>
            </a:r>
            <a:r>
              <a:rPr lang="en-US" altLang="en-US" dirty="0"/>
              <a:t>p to 7 active slave nodes</a:t>
            </a:r>
          </a:p>
          <a:p>
            <a:r>
              <a:rPr lang="en-US" altLang="en-US" dirty="0"/>
              <a:t>Up to 255 parked nodes</a:t>
            </a:r>
          </a:p>
          <a:p>
            <a:r>
              <a:rPr lang="en-US" altLang="en-US" dirty="0"/>
              <a:t>Multiple piconets connected via bridge node- scatternet</a:t>
            </a:r>
          </a:p>
          <a:p>
            <a:endParaRPr lang="en-US" altLang="en-US" dirty="0"/>
          </a:p>
        </p:txBody>
      </p:sp>
      <p:pic>
        <p:nvPicPr>
          <p:cNvPr id="6" name="Picture 8" descr="420px-Bluetooth_piconet_diagram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152401"/>
            <a:ext cx="2476500" cy="2347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54108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>
            <a:spLocks noGrp="1"/>
          </p:cNvSpPr>
          <p:nvPr>
            <p:ph type="title"/>
          </p:nvPr>
        </p:nvSpPr>
        <p:spPr>
          <a:xfrm>
            <a:off x="609600" y="274637"/>
            <a:ext cx="10972800" cy="1143200"/>
          </a:xfrm>
          <a:prstGeom prst="rect">
            <a:avLst/>
          </a:prstGeom>
        </p:spPr>
        <p:txBody>
          <a:bodyPr vert="horz" lIns="121900" tIns="121900" rIns="121900" bIns="121900" rtlCol="0" anchor="b" anchorCtr="0">
            <a:noAutofit/>
          </a:bodyPr>
          <a:lstStyle/>
          <a:p>
            <a:r>
              <a:rPr lang="en"/>
              <a:t>Learning Bridge</a:t>
            </a:r>
          </a:p>
        </p:txBody>
      </p:sp>
      <p:sp>
        <p:nvSpPr>
          <p:cNvPr id="47" name="Shape 47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967599"/>
          </a:xfrm>
          <a:prstGeom prst="rect">
            <a:avLst/>
          </a:prstGeom>
        </p:spPr>
        <p:txBody>
          <a:bodyPr vert="horz" lIns="121900" tIns="121900" rIns="121900" bIns="121900" rtlCol="0" anchor="t" anchorCtr="0">
            <a:noAutofit/>
          </a:bodyPr>
          <a:lstStyle/>
          <a:p>
            <a:pPr marL="609585" indent="-507987"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3200"/>
              <a:t>Learning Bridge - Bridges “Learn as they go”</a:t>
            </a:r>
          </a:p>
          <a:p>
            <a:pPr marL="1219170" lvl="1" indent="-474121"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2667"/>
              <a:t>Backward Learning</a:t>
            </a:r>
          </a:p>
          <a:p>
            <a:pPr marL="609585" indent="0">
              <a:buNone/>
            </a:pPr>
            <a:endParaRPr/>
          </a:p>
          <a:p>
            <a:pPr marL="609585" indent="-507987"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3200"/>
              <a:t>Routing Procedure</a:t>
            </a:r>
          </a:p>
          <a:p>
            <a:pPr marL="1219170" lvl="1" indent="-474121"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2667"/>
              <a:t>If destination port == Source port, discard frame.</a:t>
            </a:r>
          </a:p>
          <a:p>
            <a:pPr marL="1219170" lvl="1" indent="-474121"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2667"/>
              <a:t>If destination port != Source port, send frame to destination port.</a:t>
            </a:r>
          </a:p>
          <a:p>
            <a:pPr marL="1219170" lvl="1" indent="-474121"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2667"/>
              <a:t>If destination port not known, use flooding to send frame to all except source.</a:t>
            </a:r>
          </a:p>
          <a:p>
            <a:pPr marL="0" indent="0">
              <a:buNone/>
            </a:pPr>
            <a:r>
              <a:rPr lang="en" sz="2667"/>
              <a:t>	</a:t>
            </a:r>
          </a:p>
          <a:p>
            <a:pPr>
              <a:lnSpc>
                <a:spcPct val="100000"/>
              </a:lnSpc>
              <a:spcBef>
                <a:spcPts val="800"/>
              </a:spcBef>
              <a:buNone/>
            </a:pPr>
            <a:endParaRPr/>
          </a:p>
          <a:p>
            <a:pPr marL="609585" indent="0">
              <a:buNone/>
            </a:pPr>
            <a:endParaRPr/>
          </a:p>
          <a:p>
            <a:pPr>
              <a:buNone/>
            </a:pPr>
            <a:endParaRPr sz="3200"/>
          </a:p>
          <a:p>
            <a:pPr>
              <a:buNone/>
            </a:pPr>
            <a:endParaRPr/>
          </a:p>
          <a:p>
            <a:pPr>
              <a:buNone/>
            </a:pPr>
            <a:endParaRPr/>
          </a:p>
        </p:txBody>
      </p:sp>
    </p:spTree>
  </p:cSld>
  <p:clrMapOvr>
    <a:masterClrMapping/>
  </p:clrMapOvr>
  <p:transition spd="slow">
    <p:cut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>
            <a:spLocks noGrp="1"/>
          </p:cNvSpPr>
          <p:nvPr>
            <p:ph type="title"/>
          </p:nvPr>
        </p:nvSpPr>
        <p:spPr>
          <a:xfrm>
            <a:off x="609600" y="274637"/>
            <a:ext cx="10972800" cy="1143200"/>
          </a:xfrm>
          <a:prstGeom prst="rect">
            <a:avLst/>
          </a:prstGeom>
        </p:spPr>
        <p:txBody>
          <a:bodyPr vert="horz" lIns="121900" tIns="121900" rIns="121900" bIns="121900" rtlCol="0" anchor="b" anchorCtr="0">
            <a:noAutofit/>
          </a:bodyPr>
          <a:lstStyle/>
          <a:p>
            <a:r>
              <a:rPr lang="en"/>
              <a:t>Learning Bridge Diagram</a:t>
            </a:r>
          </a:p>
        </p:txBody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790633" y="5900067"/>
            <a:ext cx="4371200" cy="461199"/>
          </a:xfrm>
          <a:prstGeom prst="rect">
            <a:avLst/>
          </a:prstGeom>
        </p:spPr>
        <p:txBody>
          <a:bodyPr vert="horz" lIns="121900" tIns="121900" rIns="121900" bIns="121900" rtlCol="0" anchor="t" anchorCtr="0">
            <a:noAutofit/>
          </a:bodyPr>
          <a:lstStyle/>
          <a:p>
            <a:pPr>
              <a:buNone/>
            </a:pPr>
            <a:r>
              <a:rPr lang="en" sz="1067"/>
              <a:t>Learning Bridge Connecting multiple LANs : Fig 4-41 (a)</a:t>
            </a:r>
          </a:p>
        </p:txBody>
      </p:sp>
      <p:pic>
        <p:nvPicPr>
          <p:cNvPr id="54" name="Shape 5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61233" y="1785867"/>
            <a:ext cx="4800600" cy="4165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Shape 5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617934" y="2286001"/>
            <a:ext cx="5964468" cy="337326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Shape 56"/>
          <p:cNvSpPr txBox="1">
            <a:spLocks noGrp="1"/>
          </p:cNvSpPr>
          <p:nvPr>
            <p:ph type="body" idx="4294967295"/>
          </p:nvPr>
        </p:nvSpPr>
        <p:spPr>
          <a:xfrm>
            <a:off x="6414567" y="5900067"/>
            <a:ext cx="4371200" cy="461199"/>
          </a:xfrm>
          <a:prstGeom prst="rect">
            <a:avLst/>
          </a:prstGeom>
        </p:spPr>
        <p:txBody>
          <a:bodyPr lIns="121900" tIns="121900" rIns="121900" bIns="1219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sz="1067"/>
              <a:t>Learning Bridge Connecting 7 Point-to-Point Stations : Fig 4-41 (b)</a:t>
            </a:r>
          </a:p>
        </p:txBody>
      </p:sp>
    </p:spTree>
  </p:cSld>
  <p:clrMapOvr>
    <a:masterClrMapping/>
  </p:clrMapOvr>
  <p:transition spd="slow">
    <p:cut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>
            <a:spLocks noGrp="1"/>
          </p:cNvSpPr>
          <p:nvPr>
            <p:ph type="title"/>
          </p:nvPr>
        </p:nvSpPr>
        <p:spPr>
          <a:xfrm>
            <a:off x="609600" y="274637"/>
            <a:ext cx="10972800" cy="1143200"/>
          </a:xfrm>
          <a:prstGeom prst="rect">
            <a:avLst/>
          </a:prstGeom>
        </p:spPr>
        <p:txBody>
          <a:bodyPr vert="horz" lIns="121900" tIns="121900" rIns="121900" bIns="121900" rtlCol="0" anchor="b" anchorCtr="0">
            <a:noAutofit/>
          </a:bodyPr>
          <a:lstStyle/>
          <a:p>
            <a:r>
              <a:rPr lang="en" b="0"/>
              <a:t>Spanning Tree Bridge</a:t>
            </a:r>
          </a:p>
        </p:txBody>
      </p:sp>
      <p:sp>
        <p:nvSpPr>
          <p:cNvPr id="62" name="Shape 62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967599"/>
          </a:xfrm>
          <a:prstGeom prst="rect">
            <a:avLst/>
          </a:prstGeom>
        </p:spPr>
        <p:txBody>
          <a:bodyPr vert="horz" lIns="121900" tIns="121900" rIns="121900" bIns="121900" rtlCol="0" anchor="t" anchorCtr="0">
            <a:noAutofit/>
          </a:bodyPr>
          <a:lstStyle/>
          <a:p>
            <a:pPr marL="609585" indent="-507987"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3200"/>
              <a:t>Spanning Tree Bridge - Spanning Trees laid over topology.</a:t>
            </a:r>
          </a:p>
          <a:p>
            <a:pPr>
              <a:buNone/>
            </a:pPr>
            <a:endParaRPr sz="3200"/>
          </a:p>
          <a:p>
            <a:pPr marL="609585" indent="-507987"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3200"/>
              <a:t>“Loops in the Topology”</a:t>
            </a:r>
          </a:p>
          <a:p>
            <a:pPr marL="1219170" lvl="1" indent="-474121"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2667"/>
              <a:t>overcome by ignoring some potential connections</a:t>
            </a:r>
          </a:p>
          <a:p>
            <a:pPr marL="1219170" lvl="1" indent="-474121"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2667"/>
              <a:t>valid connections for a Spanning tree.</a:t>
            </a:r>
          </a:p>
          <a:p>
            <a:pPr marL="1219170" lvl="1" indent="-474121"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" sz="2667"/>
              <a:t>Spanning Tree built using a distributed algo</a:t>
            </a:r>
          </a:p>
          <a:p>
            <a:pPr marL="0" indent="0">
              <a:buNone/>
            </a:pPr>
            <a:endParaRPr sz="2667"/>
          </a:p>
        </p:txBody>
      </p:sp>
    </p:spTree>
  </p:cSld>
  <p:clrMapOvr>
    <a:masterClrMapping/>
  </p:clrMapOvr>
  <p:transition spd="slow">
    <p:cut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 txBox="1">
            <a:spLocks noGrp="1"/>
          </p:cNvSpPr>
          <p:nvPr>
            <p:ph type="title"/>
          </p:nvPr>
        </p:nvSpPr>
        <p:spPr>
          <a:xfrm>
            <a:off x="609600" y="274637"/>
            <a:ext cx="10972800" cy="1143200"/>
          </a:xfrm>
          <a:prstGeom prst="rect">
            <a:avLst/>
          </a:prstGeom>
        </p:spPr>
        <p:txBody>
          <a:bodyPr vert="horz" lIns="121900" tIns="121900" rIns="121900" bIns="121900" rtlCol="0" anchor="b" anchorCtr="0">
            <a:noAutofit/>
          </a:bodyPr>
          <a:lstStyle/>
          <a:p>
            <a:r>
              <a:rPr lang="en" b="0"/>
              <a:t>Spanning Tree Bridge Diagram</a:t>
            </a:r>
          </a:p>
        </p:txBody>
      </p:sp>
      <p:pic>
        <p:nvPicPr>
          <p:cNvPr id="68" name="Shape 6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358567" y="2434067"/>
            <a:ext cx="5279533" cy="3029767"/>
          </a:xfrm>
          <a:prstGeom prst="rect">
            <a:avLst/>
          </a:prstGeom>
          <a:noFill/>
          <a:ln>
            <a:noFill/>
          </a:ln>
        </p:spPr>
      </p:pic>
      <p:pic>
        <p:nvPicPr>
          <p:cNvPr id="69" name="Shape 6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74200" y="2378701"/>
            <a:ext cx="5129565" cy="321890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Shape 70"/>
          <p:cNvSpPr txBox="1"/>
          <p:nvPr/>
        </p:nvSpPr>
        <p:spPr>
          <a:xfrm>
            <a:off x="1589985" y="5852300"/>
            <a:ext cx="3497999" cy="414000"/>
          </a:xfrm>
          <a:prstGeom prst="rect">
            <a:avLst/>
          </a:prstGeom>
          <a:noFill/>
          <a:ln>
            <a:noFill/>
          </a:ln>
        </p:spPr>
        <p:txBody>
          <a:bodyPr lIns="121900" tIns="121900" rIns="121900" bIns="121900" anchor="t" anchorCtr="0">
            <a:noAutofit/>
          </a:bodyPr>
          <a:lstStyle/>
          <a:p>
            <a:r>
              <a:rPr lang="en" sz="1067"/>
              <a:t>Spanning Tree Bridge with parallel Links : Fig 4-43</a:t>
            </a:r>
          </a:p>
        </p:txBody>
      </p:sp>
      <p:sp>
        <p:nvSpPr>
          <p:cNvPr id="71" name="Shape 71"/>
          <p:cNvSpPr txBox="1"/>
          <p:nvPr/>
        </p:nvSpPr>
        <p:spPr>
          <a:xfrm>
            <a:off x="7180533" y="5852300"/>
            <a:ext cx="3635600" cy="414000"/>
          </a:xfrm>
          <a:prstGeom prst="rect">
            <a:avLst/>
          </a:prstGeom>
          <a:noFill/>
          <a:ln>
            <a:noFill/>
          </a:ln>
        </p:spPr>
        <p:txBody>
          <a:bodyPr lIns="121900" tIns="121900" rIns="121900" bIns="121900" anchor="t" anchorCtr="0">
            <a:noAutofit/>
          </a:bodyPr>
          <a:lstStyle/>
          <a:p>
            <a:r>
              <a:rPr lang="en" sz="1067"/>
              <a:t>Spanning Tree Bridge connecting 5 bridges: Fig 4-44</a:t>
            </a:r>
          </a:p>
        </p:txBody>
      </p:sp>
    </p:spTree>
  </p:cSld>
  <p:clrMapOvr>
    <a:masterClrMapping/>
  </p:clrMapOvr>
  <p:transition spd="slow">
    <p:cut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 txBox="1">
            <a:spLocks noGrp="1"/>
          </p:cNvSpPr>
          <p:nvPr>
            <p:ph type="title"/>
          </p:nvPr>
        </p:nvSpPr>
        <p:spPr>
          <a:xfrm>
            <a:off x="470401" y="441567"/>
            <a:ext cx="11251199" cy="700399"/>
          </a:xfrm>
          <a:prstGeom prst="rect">
            <a:avLst/>
          </a:prstGeom>
        </p:spPr>
        <p:txBody>
          <a:bodyPr vert="horz" lIns="121900" tIns="121900" rIns="121900" bIns="121900" rtlCol="0" anchor="b" anchorCtr="0">
            <a:noAutofit/>
          </a:bodyPr>
          <a:lstStyle/>
          <a:p>
            <a:r>
              <a:rPr lang="en" sz="3200"/>
              <a:t>Repeaters, Hubs, Bridges, Switches, Routers, and Gateways</a:t>
            </a:r>
          </a:p>
        </p:txBody>
      </p:sp>
      <p:pic>
        <p:nvPicPr>
          <p:cNvPr id="77" name="Shape 77"/>
          <p:cNvPicPr preferRelativeResize="0"/>
          <p:nvPr/>
        </p:nvPicPr>
        <p:blipFill rotWithShape="1">
          <a:blip r:embed="rId3">
            <a:alphaModFix/>
          </a:blip>
          <a:srcRect r="55496" b="9041"/>
          <a:stretch/>
        </p:blipFill>
        <p:spPr>
          <a:xfrm>
            <a:off x="609600" y="1980534"/>
            <a:ext cx="4622565" cy="3304399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Shape 78"/>
          <p:cNvSpPr txBox="1"/>
          <p:nvPr/>
        </p:nvSpPr>
        <p:spPr>
          <a:xfrm>
            <a:off x="5519534" y="1890433"/>
            <a:ext cx="5864399" cy="4167200"/>
          </a:xfrm>
          <a:prstGeom prst="rect">
            <a:avLst/>
          </a:prstGeom>
          <a:noFill/>
          <a:ln>
            <a:noFill/>
          </a:ln>
        </p:spPr>
        <p:txBody>
          <a:bodyPr lIns="121900" tIns="121900" rIns="121900" bIns="121900" anchor="t" anchorCtr="0">
            <a:noAutofit/>
          </a:bodyPr>
          <a:lstStyle/>
          <a:p>
            <a:endParaRPr sz="2400"/>
          </a:p>
          <a:p>
            <a:pPr marL="609585" indent="-457189"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2400">
                <a:solidFill>
                  <a:schemeClr val="dk1"/>
                </a:solidFill>
              </a:rPr>
              <a:t>Switches - Modern bridges by another name</a:t>
            </a:r>
          </a:p>
          <a:p>
            <a:endParaRPr sz="2400">
              <a:solidFill>
                <a:schemeClr val="dk1"/>
              </a:solidFill>
            </a:endParaRPr>
          </a:p>
          <a:p>
            <a:pPr marL="609585" indent="-457189"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2400">
                <a:solidFill>
                  <a:schemeClr val="dk1"/>
                </a:solidFill>
              </a:rPr>
              <a:t>Bridges connect a few LANs</a:t>
            </a:r>
          </a:p>
          <a:p>
            <a:endParaRPr sz="2400">
              <a:solidFill>
                <a:schemeClr val="dk1"/>
              </a:solidFill>
            </a:endParaRPr>
          </a:p>
          <a:p>
            <a:pPr marL="609585" indent="-457189"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" sz="2400">
                <a:solidFill>
                  <a:schemeClr val="dk1"/>
                </a:solidFill>
              </a:rPr>
              <a:t>Modern installations tend to have point-to-point links meaning switched tend to have many ports</a:t>
            </a:r>
          </a:p>
          <a:p>
            <a:endParaRPr sz="2400">
              <a:solidFill>
                <a:schemeClr val="dk1"/>
              </a:solidFill>
            </a:endParaRPr>
          </a:p>
          <a:p>
            <a:endParaRPr sz="2400"/>
          </a:p>
        </p:txBody>
      </p:sp>
      <p:sp>
        <p:nvSpPr>
          <p:cNvPr id="79" name="Shape 79"/>
          <p:cNvSpPr txBox="1"/>
          <p:nvPr/>
        </p:nvSpPr>
        <p:spPr>
          <a:xfrm>
            <a:off x="1285683" y="5643633"/>
            <a:ext cx="3270400" cy="414000"/>
          </a:xfrm>
          <a:prstGeom prst="rect">
            <a:avLst/>
          </a:prstGeom>
          <a:noFill/>
          <a:ln>
            <a:noFill/>
          </a:ln>
        </p:spPr>
        <p:txBody>
          <a:bodyPr lIns="121900" tIns="121900" rIns="121900" bIns="121900" anchor="t" anchorCtr="0">
            <a:noAutofit/>
          </a:bodyPr>
          <a:lstStyle/>
          <a:p>
            <a:r>
              <a:rPr lang="en" sz="1067"/>
              <a:t>Which devices go in which layer : Figure 4-45 (a)</a:t>
            </a:r>
          </a:p>
        </p:txBody>
      </p:sp>
    </p:spTree>
  </p:cSld>
  <p:clrMapOvr>
    <a:masterClrMapping/>
  </p:clrMapOvr>
  <p:transition spd="slow">
    <p:cut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VLANs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Super dry stuff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044394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Typical LANs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LANs are broken up departmental lines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All computers in a LAN connect to the same switches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Cannot easily span across long distances (buildings, cities, planets, etc.)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Physical labor overhead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Not very hip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305038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Solution: make LANs logical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LANs no longer based on direct connection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Any computer can be connected to any LAN on the network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Smoother transitions for employees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Much easier to expand/modify LANs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568474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it 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All VLANs have a “color”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Bridge/Switch ports know which colors are on the other end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8120" y="3669878"/>
            <a:ext cx="6401693" cy="2124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649788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IEEE’s brilliance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Backwards compatibility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Frame headers needed to include VLAN information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Only bridges and switches need use VLAN headers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Switches assign VLAN colors to each of their ports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13121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Bluetooth Architecture (</a:t>
            </a:r>
            <a:r>
              <a:rPr lang="en-US" i="1" dirty="0" smtClean="0"/>
              <a:t>cont.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master/slave design was chosen because the designers intended to design the Bluetooth chips for under $5.</a:t>
            </a:r>
          </a:p>
          <a:p>
            <a:r>
              <a:rPr lang="en-US" dirty="0" smtClean="0"/>
              <a:t>The slave nodes are dumb; they do whatever the master node tells them to do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318656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Modified headers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Slight addition to Ethernet headers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6119" y="3669878"/>
            <a:ext cx="6763694" cy="2219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14209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Scatternet Example</a:t>
            </a:r>
            <a:endParaRPr lang="en-US" dirty="0"/>
          </a:p>
        </p:txBody>
      </p:sp>
      <p:pic>
        <p:nvPicPr>
          <p:cNvPr id="4" name="Picture 10" descr="http://upload.wikimedia.org/wikipedia/commons/thumb/d/d9/Bluetooth_piconet_diagram.svg/420px-Bluetooth_piconet_diagram.svg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86000" y="1600200"/>
            <a:ext cx="7710054" cy="4038600"/>
          </a:xfrm>
          <a:noFill/>
          <a:ln/>
        </p:spPr>
      </p:pic>
    </p:spTree>
    <p:extLst>
      <p:ext uri="{BB962C8B-B14F-4D97-AF65-F5344CB8AC3E}">
        <p14:creationId xmlns:p14="http://schemas.microsoft.com/office/powerpoint/2010/main" val="34713166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Bluetooth Applications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 network protocols are generic</a:t>
            </a:r>
          </a:p>
          <a:p>
            <a:r>
              <a:rPr lang="en-US" dirty="0" smtClean="0"/>
              <a:t>Bluetooth differs.  It specifies particular profiles to handle different things.</a:t>
            </a:r>
          </a:p>
          <a:p>
            <a:pPr lvl="1"/>
            <a:r>
              <a:rPr lang="en-US" dirty="0" smtClean="0"/>
              <a:t>25 different applications/profiles (6 for audio and video, connecting keyboard to computer, sending images from camera to printer, mobile phone used as a remote, etc.)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84929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Bluetooth Applications (</a:t>
            </a:r>
            <a:r>
              <a:rPr lang="en-US" i="1" dirty="0" smtClean="0"/>
              <a:t>cont.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would have been possible to get away with 2 applications/profiles</a:t>
            </a:r>
          </a:p>
          <a:p>
            <a:pPr lvl="1"/>
            <a:r>
              <a:rPr lang="en-US" dirty="0" smtClean="0"/>
              <a:t>One for file transfer and the one for streaming real-time communication</a:t>
            </a:r>
          </a:p>
          <a:p>
            <a:r>
              <a:rPr lang="en-US" dirty="0" smtClean="0"/>
              <a:t>Different working groups- each had their own applications/profiles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19316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7400" y="1066800"/>
            <a:ext cx="6934200" cy="4495800"/>
          </a:xfrm>
          <a:prstGeom prst="rect">
            <a:avLst/>
          </a:prstGeom>
          <a:noFill/>
          <a:ln w="9525" cap="flat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3429000" y="5638800"/>
            <a:ext cx="487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Figure 4-35</a:t>
            </a:r>
            <a:r>
              <a:rPr lang="en-US" dirty="0"/>
              <a:t>. </a:t>
            </a:r>
            <a:r>
              <a:rPr lang="en-US" sz="1400" dirty="0"/>
              <a:t>The Bluetooth protocol architecture</a:t>
            </a:r>
            <a:endParaRPr lang="en-US" sz="1400" dirty="0"/>
          </a:p>
        </p:txBody>
      </p:sp>
      <p:sp>
        <p:nvSpPr>
          <p:cNvPr id="7" name="TextBox 6"/>
          <p:cNvSpPr txBox="1"/>
          <p:nvPr/>
        </p:nvSpPr>
        <p:spPr>
          <a:xfrm>
            <a:off x="1524000" y="0"/>
            <a:ext cx="6553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The Bluetooth Protocol Stack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2011680"/>
            <a:ext cx="7239000" cy="4846320"/>
          </a:xfrm>
        </p:spPr>
        <p:txBody>
          <a:bodyPr>
            <a:normAutofit/>
          </a:bodyPr>
          <a:lstStyle/>
          <a:p>
            <a:r>
              <a:rPr lang="en-US" dirty="0" smtClean="0"/>
              <a:t>The radio layer is the lowest defined layer of the Bluetooth specification </a:t>
            </a:r>
          </a:p>
          <a:p>
            <a:r>
              <a:rPr lang="en-US" dirty="0" smtClean="0"/>
              <a:t>Moves bits from master to slave, or vice versa</a:t>
            </a:r>
          </a:p>
          <a:p>
            <a:r>
              <a:rPr lang="en-US" dirty="0" smtClean="0"/>
              <a:t>Low power system</a:t>
            </a:r>
          </a:p>
          <a:p>
            <a:pPr lvl="6">
              <a:buNone/>
            </a:pPr>
            <a:endParaRPr lang="en-US" sz="1000" dirty="0"/>
          </a:p>
          <a:p>
            <a:pPr>
              <a:buNone/>
            </a:pPr>
            <a:endParaRPr lang="en-US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1524000" y="0"/>
            <a:ext cx="63246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The Bluetooth Radio Layer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0" y="1905000"/>
            <a:ext cx="7239000" cy="4846320"/>
          </a:xfrm>
        </p:spPr>
        <p:txBody>
          <a:bodyPr/>
          <a:lstStyle/>
          <a:p>
            <a:r>
              <a:rPr lang="en-US" dirty="0" smtClean="0"/>
              <a:t>Earlier versions of Bluetooth interfered and ruined each other’s transmissions. Solution was adaptive frequency hopping  </a:t>
            </a:r>
          </a:p>
          <a:p>
            <a:r>
              <a:rPr lang="en-US" dirty="0" smtClean="0"/>
              <a:t>Three forms of modulation are used to send bits on a channel 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524000" y="0"/>
            <a:ext cx="63246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The Bluetooth Radio Layer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TM03457491[[fn=Metropolitan]]</Template>
  <TotalTime>1865</TotalTime>
  <Words>916</Words>
  <Application>Microsoft Office PowerPoint</Application>
  <PresentationFormat>Widescreen</PresentationFormat>
  <Paragraphs>132</Paragraphs>
  <Slides>30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5" baseType="lpstr">
      <vt:lpstr>Arial</vt:lpstr>
      <vt:lpstr>Calibri</vt:lpstr>
      <vt:lpstr>Calibri Light</vt:lpstr>
      <vt:lpstr>Courier New</vt:lpstr>
      <vt:lpstr>Metropolitan</vt:lpstr>
      <vt:lpstr>Bluetooth Background </vt:lpstr>
      <vt:lpstr>PowerPoint Presentation</vt:lpstr>
      <vt:lpstr>Bluetooth Architecture (cont.)</vt:lpstr>
      <vt:lpstr>Scatternet Example</vt:lpstr>
      <vt:lpstr>Bluetooth Applications</vt:lpstr>
      <vt:lpstr>Bluetooth Applications (cont.)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RFID</vt:lpstr>
      <vt:lpstr>EPC--What it is</vt:lpstr>
      <vt:lpstr>How it works</vt:lpstr>
      <vt:lpstr>Establishing a connection</vt:lpstr>
      <vt:lpstr>Operating on Tags</vt:lpstr>
      <vt:lpstr>Message Formats</vt:lpstr>
      <vt:lpstr>Data Link Layer Switching, What it Does </vt:lpstr>
      <vt:lpstr>Learning Bridge</vt:lpstr>
      <vt:lpstr>Learning Bridge Diagram</vt:lpstr>
      <vt:lpstr>Spanning Tree Bridge</vt:lpstr>
      <vt:lpstr>Spanning Tree Bridge Diagram</vt:lpstr>
      <vt:lpstr>Repeaters, Hubs, Bridges, Switches, Routers, and Gateways</vt:lpstr>
      <vt:lpstr>VLANs</vt:lpstr>
      <vt:lpstr>Typical LANs</vt:lpstr>
      <vt:lpstr>Solution: make LANs logical</vt:lpstr>
      <vt:lpstr>How it works</vt:lpstr>
      <vt:lpstr>IEEE’s brilliance</vt:lpstr>
      <vt:lpstr>Modified headers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IEEE Standard</dc:title>
  <dc:creator>Jacob Cooney</dc:creator>
  <cp:lastModifiedBy>Jacob Cooney</cp:lastModifiedBy>
  <cp:revision>11</cp:revision>
  <dcterms:created xsi:type="dcterms:W3CDTF">2015-02-15T22:16:12Z</dcterms:created>
  <dcterms:modified xsi:type="dcterms:W3CDTF">2015-02-17T23:17:33Z</dcterms:modified>
</cp:coreProperties>
</file>