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Nunit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4e3947e0c_0_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4e3947e0c_0_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4e3947e0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4e3947e0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4e3947e0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4e3947e0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4ebaed629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4ebaed629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4e3947e0c_0_6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4e3947e0c_0_6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4e3947e0c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44e3947e0c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4ebaed629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44ebaed629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4e3947e0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4e3947e0c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4e3947e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4e3947e0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4e3947e0c_0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4e3947e0c_0_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4e3947e0c_0_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4e3947e0c_0_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4e3947e0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4e3947e0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4e3947e0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4e3947e0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4e3947e0c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4e3947e0c_0_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4e3947e0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4e3947e0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4e3947e0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4e3947e0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hiJDTU6sGQ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Congestion Control, Quality of Service, &amp; Internetworking</a:t>
            </a: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solution for Quality of Service is equivalent to “throwing money at the problem”</a:t>
            </a:r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body" idx="1"/>
          </p:nvPr>
        </p:nvSpPr>
        <p:spPr>
          <a:xfrm>
            <a:off x="819150" y="2409375"/>
            <a:ext cx="7505700" cy="20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lphaUcParenR"/>
            </a:pPr>
            <a:r>
              <a:rPr lang="en"/>
              <a:t>Overestimating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lphaUcParenR"/>
            </a:pPr>
            <a:r>
              <a:rPr lang="en"/>
              <a:t>Overprovisioning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lphaUcParenR"/>
            </a:pPr>
            <a:r>
              <a:rPr lang="en"/>
              <a:t>Overcomplicating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lphaUcParenR"/>
            </a:pPr>
            <a:r>
              <a:rPr lang="en"/>
              <a:t>Overreacting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Traffic Shaping &amp; Paket Scheduling</a:t>
            </a:r>
            <a:endParaRPr/>
          </a:p>
        </p:txBody>
      </p:sp>
      <p:sp>
        <p:nvSpPr>
          <p:cNvPr id="196" name="Google Shape;196;p23"/>
          <p:cNvSpPr txBox="1">
            <a:spLocks noGrp="1"/>
          </p:cNvSpPr>
          <p:nvPr>
            <p:ph type="body" idx="1"/>
          </p:nvPr>
        </p:nvSpPr>
        <p:spPr>
          <a:xfrm>
            <a:off x="673300" y="1640700"/>
            <a:ext cx="7505700" cy="30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Traffic Shaping</a:t>
            </a:r>
            <a:endParaRPr sz="16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Leaky Bucket Algorithm -  packet flow is constant rate from the bucket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Token Bucket Algorithm - bucket has a fixed capacity but it must wait for tokens to arrive before sending packets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b="1"/>
              <a:t>Packet Scheduling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FIFO -Packets are sent out in the order that they are received (First in First Out)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FCFS - Routes packets on a (First come first serve) basis, queueing packets while older ones are sent.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 txBox="1">
            <a:spLocks noGrp="1"/>
          </p:cNvSpPr>
          <p:nvPr>
            <p:ph type="title"/>
          </p:nvPr>
        </p:nvSpPr>
        <p:spPr>
          <a:xfrm>
            <a:off x="712200" y="4858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Admission Control</a:t>
            </a:r>
            <a:endParaRPr/>
          </a:p>
        </p:txBody>
      </p:sp>
      <p:sp>
        <p:nvSpPr>
          <p:cNvPr id="202" name="Google Shape;202;p24"/>
          <p:cNvSpPr txBox="1">
            <a:spLocks noGrp="1"/>
          </p:cNvSpPr>
          <p:nvPr>
            <p:ph type="body" idx="1"/>
          </p:nvPr>
        </p:nvSpPr>
        <p:spPr>
          <a:xfrm>
            <a:off x="819150" y="14404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Do not set up a new virtual circuit unless the network can carry the added traffic without becoming congested.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trick with this approach is working out when a new virtual circuit will lead to congestion</a:t>
            </a:r>
            <a:endParaRPr sz="1600"/>
          </a:p>
        </p:txBody>
      </p:sp>
      <p:pic>
        <p:nvPicPr>
          <p:cNvPr id="203" name="Google Shape;203;p24"/>
          <p:cNvPicPr preferRelativeResize="0"/>
          <p:nvPr/>
        </p:nvPicPr>
        <p:blipFill rotWithShape="1">
          <a:blip r:embed="rId3">
            <a:alphaModFix/>
          </a:blip>
          <a:srcRect t="30449" b="30417"/>
          <a:stretch/>
        </p:blipFill>
        <p:spPr>
          <a:xfrm>
            <a:off x="864962" y="2983050"/>
            <a:ext cx="7200176" cy="15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>
            <a:spLocks noGrp="1"/>
          </p:cNvSpPr>
          <p:nvPr>
            <p:ph type="title"/>
          </p:nvPr>
        </p:nvSpPr>
        <p:spPr>
          <a:xfrm>
            <a:off x="887200" y="15554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2 main types of packet scheduling?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Integrated &amp; Differentiated Services</a:t>
            </a:r>
            <a:endParaRPr/>
          </a:p>
        </p:txBody>
      </p:sp>
      <p:sp>
        <p:nvSpPr>
          <p:cNvPr id="214" name="Google Shape;214;p26"/>
          <p:cNvSpPr txBox="1">
            <a:spLocks noGrp="1"/>
          </p:cNvSpPr>
          <p:nvPr>
            <p:ph type="body" idx="1"/>
          </p:nvPr>
        </p:nvSpPr>
        <p:spPr>
          <a:xfrm>
            <a:off x="819150" y="180020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Between 1995 and 1997, IETF put a lot of effort into devising an architecture for streaming multimedia. This work resulted in over two dozen RFCs, starting with RFCs 2205–2212.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while work continues to advance integrated services, few deployments of it or anything like it exist yet.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 one that can be largely implemented locally in each router without advance setup and without having the whole path involved. This approach is known as class-based (as opposed to flow-based) quality of service. IETF has standardized an architecture for it, called differentiated services</a:t>
            </a:r>
            <a:endParaRPr sz="1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 txBox="1">
            <a:spLocks noGrp="1"/>
          </p:cNvSpPr>
          <p:nvPr>
            <p:ph type="title"/>
          </p:nvPr>
        </p:nvSpPr>
        <p:spPr>
          <a:xfrm>
            <a:off x="819150" y="4761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Routing &amp; Packet Fragmentation</a:t>
            </a:r>
            <a:endParaRPr/>
          </a:p>
        </p:txBody>
      </p:sp>
      <p:sp>
        <p:nvSpPr>
          <p:cNvPr id="220" name="Google Shape;220;p27"/>
          <p:cNvSpPr txBox="1"/>
          <p:nvPr/>
        </p:nvSpPr>
        <p:spPr>
          <a:xfrm>
            <a:off x="709800" y="1281500"/>
            <a:ext cx="7505700" cy="18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Each network or link imposes some maximum size on its packets. These limits have various causes, among them 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1. Hardware (e.g., the size of an Ethernet frame). </a:t>
            </a:r>
            <a:endParaRPr sz="16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2. Operating system (e.g., all buffers are 512 bytes). </a:t>
            </a:r>
            <a:endParaRPr sz="16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3. Protocols (e.g., the number of bits in the packet length field). </a:t>
            </a:r>
            <a:endParaRPr sz="16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4. Compliance with some (inter)national standard. </a:t>
            </a:r>
            <a:endParaRPr sz="16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5. Desire to reduce error-induced retransmissions to some level. </a:t>
            </a:r>
            <a:endParaRPr sz="16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6. Desire to prevent one packet from occupying the channel too long</a:t>
            </a:r>
            <a:endParaRPr sz="16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>
            <a:spLocks noGrp="1"/>
          </p:cNvSpPr>
          <p:nvPr>
            <p:ph type="title"/>
          </p:nvPr>
        </p:nvSpPr>
        <p:spPr>
          <a:xfrm>
            <a:off x="1821550" y="1779000"/>
            <a:ext cx="56370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1 cause of size limits in packets?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9"/>
          <p:cNvSpPr txBox="1">
            <a:spLocks noGrp="1"/>
          </p:cNvSpPr>
          <p:nvPr>
            <p:ph type="title"/>
          </p:nvPr>
        </p:nvSpPr>
        <p:spPr>
          <a:xfrm>
            <a:off x="819150" y="2816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Tunneling</a:t>
            </a:r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body" idx="1"/>
          </p:nvPr>
        </p:nvSpPr>
        <p:spPr>
          <a:xfrm>
            <a:off x="945550" y="74617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https://www.youtube.com/watch?v=UhiJDTU6sGQ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32" name="Google Shape;23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6575" y="1850403"/>
            <a:ext cx="5048650" cy="26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5146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Congestion</a:t>
            </a: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642750" y="1312300"/>
            <a:ext cx="4910400" cy="3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/>
              <a:t>Congestion</a:t>
            </a:r>
            <a:r>
              <a:rPr lang="en" sz="1600"/>
              <a:t> - too many packets present in the network causes delay and loss that affects performance negatively.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As the offered load increases beyond the capacity of the network, the network will experience </a:t>
            </a:r>
            <a:r>
              <a:rPr lang="en" sz="1600" b="1"/>
              <a:t>Congestion Collapse. </a:t>
            </a:r>
            <a:endParaRPr sz="1600" b="1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 b="1"/>
              <a:t>Goodput </a:t>
            </a:r>
            <a:r>
              <a:rPr lang="en" sz="1600"/>
              <a:t>is the rate at which useful packets are delivered by the network. </a:t>
            </a:r>
            <a:endParaRPr sz="1600"/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6550" y="1788500"/>
            <a:ext cx="3044650" cy="216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Congestion Control Approaches</a:t>
            </a:r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644125" y="1650425"/>
            <a:ext cx="7505700" cy="29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Approaches to congestion control range from slower (preventative) techniques to faster (reactive) techniques.</a:t>
            </a:r>
            <a:endParaRPr sz="1600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b="1"/>
              <a:t>Network Provisioning </a:t>
            </a:r>
            <a:endParaRPr sz="1600"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b="1"/>
              <a:t>Traffic-aware routing</a:t>
            </a:r>
            <a:endParaRPr sz="1600"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b="1"/>
              <a:t>Admission Control </a:t>
            </a:r>
            <a:endParaRPr sz="1600"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b="1"/>
              <a:t>Traffic Throttling </a:t>
            </a:r>
            <a:endParaRPr sz="1600"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b="1"/>
              <a:t>Load Shedding </a:t>
            </a:r>
            <a:endParaRPr sz="1600"/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3050" y="2463760"/>
            <a:ext cx="4416775" cy="13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Congestion occurs because there are too many packets present in the network, slowing down performance</a:t>
            </a:r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body" idx="1"/>
          </p:nvPr>
        </p:nvSpPr>
        <p:spPr>
          <a:xfrm>
            <a:off x="819150" y="2571750"/>
            <a:ext cx="7505700" cy="19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lphaUcParenR"/>
            </a:pPr>
            <a:r>
              <a:rPr lang="en" sz="1600"/>
              <a:t>True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lphaUcParenR"/>
            </a:pPr>
            <a:r>
              <a:rPr lang="en" sz="1600"/>
              <a:t>False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>
            <a:off x="867750" y="485825"/>
            <a:ext cx="6978600" cy="11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 Provisioning, Traffic Aware Routing, Admission Control </a:t>
            </a:r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body" idx="1"/>
          </p:nvPr>
        </p:nvSpPr>
        <p:spPr>
          <a:xfrm>
            <a:off x="478850" y="1737925"/>
            <a:ext cx="65316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Network Provisioning -</a:t>
            </a:r>
            <a:r>
              <a:rPr lang="en" sz="1600"/>
              <a:t> upgrading and equipping links and routers to handle congestion in line with long-term traffic trends.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b="1"/>
              <a:t>Traffic-aware routing - </a:t>
            </a:r>
            <a:r>
              <a:rPr lang="en" sz="1600"/>
              <a:t>attempting to predict which routes will become congested and shifting traffic away from these routes. Considers the load to calculate the next shortest path/distance for route weight.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 b="1"/>
              <a:t>Admission Control - </a:t>
            </a:r>
            <a:r>
              <a:rPr lang="en" sz="1600"/>
              <a:t>prevent the creation of virtual circuits unless the network can handle the added traffic. </a:t>
            </a:r>
            <a:r>
              <a:rPr lang="en" sz="1600" u="sng"/>
              <a:t>Leaky or token</a:t>
            </a:r>
            <a:r>
              <a:rPr lang="en" sz="1600"/>
              <a:t> buckets are 2 algorithm methods that bound the average rate and burst size of traffic.</a:t>
            </a:r>
            <a:endParaRPr sz="1600"/>
          </a:p>
        </p:txBody>
      </p:sp>
      <p:pic>
        <p:nvPicPr>
          <p:cNvPr id="156" name="Google Shape;156;p17"/>
          <p:cNvPicPr preferRelativeResize="0"/>
          <p:nvPr/>
        </p:nvPicPr>
        <p:blipFill rotWithShape="1">
          <a:blip r:embed="rId3">
            <a:alphaModFix/>
          </a:blip>
          <a:srcRect r="70006" b="19380"/>
          <a:stretch/>
        </p:blipFill>
        <p:spPr>
          <a:xfrm>
            <a:off x="7126625" y="1795150"/>
            <a:ext cx="1663025" cy="2508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819150" y="4857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Traffic Throttling &amp; Load Shedding</a:t>
            </a:r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body" idx="1"/>
          </p:nvPr>
        </p:nvSpPr>
        <p:spPr>
          <a:xfrm>
            <a:off x="819150" y="1214525"/>
            <a:ext cx="60063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Traffic Throttling - </a:t>
            </a:r>
            <a:r>
              <a:rPr lang="en" sz="1600"/>
              <a:t>networks warn users to slow down sending transmissions if congestion is about to occur. Catches congestion before it happens and sends a </a:t>
            </a:r>
            <a:r>
              <a:rPr lang="en" sz="1600" u="sng"/>
              <a:t>choke</a:t>
            </a:r>
            <a:r>
              <a:rPr lang="en" sz="1600" i="1"/>
              <a:t> </a:t>
            </a:r>
            <a:r>
              <a:rPr lang="en" sz="1600"/>
              <a:t>packet , requiring the host to reduce its amount of traffic.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b="1"/>
              <a:t>Load Shedding - </a:t>
            </a:r>
            <a:r>
              <a:rPr lang="en" sz="1600"/>
              <a:t>discarding packets based on 2 algorithms, </a:t>
            </a:r>
            <a:r>
              <a:rPr lang="en" sz="1600" u="sng"/>
              <a:t>Milk and Wine</a:t>
            </a:r>
            <a:r>
              <a:rPr lang="en" sz="1600"/>
              <a:t>. Discarding packets is usually last resort. Another method is called </a:t>
            </a:r>
            <a:r>
              <a:rPr lang="en" sz="1600" u="sng"/>
              <a:t>Random Early Detection. </a:t>
            </a:r>
            <a:endParaRPr sz="1600" u="sng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Milk - send new packets but drop old ones.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Wine - send old packets but drop new ones.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RED - algorithm that decides to start dropping packets. Chooses small amount at random to drop</a:t>
            </a:r>
            <a:endParaRPr sz="1600"/>
          </a:p>
        </p:txBody>
      </p:sp>
      <p:pic>
        <p:nvPicPr>
          <p:cNvPr id="163" name="Google Shape;16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3800" y="485750"/>
            <a:ext cx="839650" cy="156385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8"/>
          <p:cNvSpPr txBox="1"/>
          <p:nvPr/>
        </p:nvSpPr>
        <p:spPr>
          <a:xfrm>
            <a:off x="7700650" y="2224625"/>
            <a:ext cx="7506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VS</a:t>
            </a:r>
            <a:endParaRPr b="1"/>
          </a:p>
        </p:txBody>
      </p:sp>
      <p:pic>
        <p:nvPicPr>
          <p:cNvPr id="165" name="Google Shape;16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0150" y="2999050"/>
            <a:ext cx="1206950" cy="120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title"/>
          </p:nvPr>
        </p:nvSpPr>
        <p:spPr>
          <a:xfrm>
            <a:off x="1398600" y="1708650"/>
            <a:ext cx="6346800" cy="17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2 algorithms used in load shedding commonly called?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>
            <a:spLocks noGrp="1"/>
          </p:cNvSpPr>
          <p:nvPr>
            <p:ph type="title"/>
          </p:nvPr>
        </p:nvSpPr>
        <p:spPr>
          <a:xfrm>
            <a:off x="819150" y="7313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Quality of Service (QoS)</a:t>
            </a:r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body" idx="1"/>
          </p:nvPr>
        </p:nvSpPr>
        <p:spPr>
          <a:xfrm>
            <a:off x="819150" y="1815725"/>
            <a:ext cx="7881900" cy="23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/>
              <a:t>Quality of Service - </a:t>
            </a:r>
            <a:r>
              <a:rPr lang="en" sz="1600"/>
              <a:t>a network’s ability to achieve maximum speed and bandwidth while dealing with network performance issues such as latency, error rate, and uptime.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Congestion control techniques previously discussed are not enough for applications and users that demand stronger performance and multimedia usage. </a:t>
            </a:r>
            <a:endParaRPr sz="1600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 b="1"/>
              <a:t>Overprovisioning - </a:t>
            </a:r>
            <a:r>
              <a:rPr lang="en" sz="1600"/>
              <a:t>allocating more computer data storage and handling capacity than is strictly necessary. Solving QoS issues by “throwing money at it.”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  <p:pic>
        <p:nvPicPr>
          <p:cNvPr id="177" name="Google Shape;17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3268" y="504763"/>
            <a:ext cx="2579133" cy="11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>
            <a:spLocks noGrp="1"/>
          </p:cNvSpPr>
          <p:nvPr>
            <p:ph type="title"/>
          </p:nvPr>
        </p:nvSpPr>
        <p:spPr>
          <a:xfrm>
            <a:off x="896925" y="3303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Requirements</a:t>
            </a:r>
            <a:endParaRPr/>
          </a:p>
        </p:txBody>
      </p:sp>
      <p:pic>
        <p:nvPicPr>
          <p:cNvPr id="183" name="Google Shape;18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8025" y="1284900"/>
            <a:ext cx="4046126" cy="30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1"/>
          <p:cNvSpPr txBox="1"/>
          <p:nvPr/>
        </p:nvSpPr>
        <p:spPr>
          <a:xfrm>
            <a:off x="466700" y="1284900"/>
            <a:ext cx="3811500" cy="31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stream of packets from a source to a destination is called a </a:t>
            </a:r>
            <a:r>
              <a:rPr lang="en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flow</a:t>
            </a:r>
            <a:endParaRPr sz="18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 parameters dictate the needs of each flow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Bandwidth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Jitter (variation in arrival times)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Delay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Loss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832</Words>
  <Application>Microsoft Office PowerPoint</Application>
  <PresentationFormat>On-screen Show (16:9)</PresentationFormat>
  <Paragraphs>71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Nunito</vt:lpstr>
      <vt:lpstr>Arial</vt:lpstr>
      <vt:lpstr>Shift</vt:lpstr>
      <vt:lpstr>Congestion Control, Quality of Service, &amp; Internetworking</vt:lpstr>
      <vt:lpstr>Congestion</vt:lpstr>
      <vt:lpstr>Congestion Control Approaches</vt:lpstr>
      <vt:lpstr>Congestion occurs because there are too many packets present in the network, slowing down performance</vt:lpstr>
      <vt:lpstr>Network Provisioning, Traffic Aware Routing, Admission Control </vt:lpstr>
      <vt:lpstr>Traffic Throttling &amp; Load Shedding</vt:lpstr>
      <vt:lpstr>What are 2 algorithms used in load shedding commonly called?</vt:lpstr>
      <vt:lpstr>Quality of Service (QoS)</vt:lpstr>
      <vt:lpstr>Application Requirements</vt:lpstr>
      <vt:lpstr>What solution for Quality of Service is equivalent to “throwing money at the problem”</vt:lpstr>
      <vt:lpstr>Traffic Shaping &amp; Paket Scheduling</vt:lpstr>
      <vt:lpstr>Admission Control</vt:lpstr>
      <vt:lpstr>What are the 2 main types of packet scheduling? </vt:lpstr>
      <vt:lpstr>Integrated &amp; Differentiated Services</vt:lpstr>
      <vt:lpstr>Routing &amp; Packet Fragmentation</vt:lpstr>
      <vt:lpstr>What is 1 cause of size limits in packets?</vt:lpstr>
      <vt:lpstr>Tunneling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Congestion Control, Quality of Service, &amp; Internetworking</dc:title>
  <cp:lastModifiedBy>Sundara Rajan, Sarath Babu</cp:lastModifiedBy>
  <cp:revision>1</cp:revision>
  <dcterms:modified xsi:type="dcterms:W3CDTF">2018-10-31T20:42:30Z</dcterms:modified>
</cp:coreProperties>
</file>